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8"/>
  </p:notesMasterIdLst>
  <p:handoutMasterIdLst>
    <p:handoutMasterId r:id="rId19"/>
  </p:handoutMasterIdLst>
  <p:sldIdLst>
    <p:sldId id="256" r:id="rId2"/>
    <p:sldId id="306" r:id="rId3"/>
    <p:sldId id="310" r:id="rId4"/>
    <p:sldId id="314" r:id="rId5"/>
    <p:sldId id="307" r:id="rId6"/>
    <p:sldId id="309" r:id="rId7"/>
    <p:sldId id="257" r:id="rId8"/>
    <p:sldId id="311" r:id="rId9"/>
    <p:sldId id="313" r:id="rId10"/>
    <p:sldId id="284" r:id="rId11"/>
    <p:sldId id="292" r:id="rId12"/>
    <p:sldId id="294" r:id="rId13"/>
    <p:sldId id="293" r:id="rId14"/>
    <p:sldId id="297" r:id="rId15"/>
    <p:sldId id="298" r:id="rId16"/>
    <p:sldId id="30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463D55"/>
    <a:srgbClr val="3333FF"/>
    <a:srgbClr val="285D6A"/>
    <a:srgbClr val="FFFF66"/>
    <a:srgbClr val="FFCC00"/>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250" autoAdjust="0"/>
    <p:restoredTop sz="94600" autoAdjust="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ru-RU"/>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ru-RU"/>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ru-RU"/>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2DE2104D-AB53-4598-A67B-2E255966A071}" type="slidenum">
              <a:rPr lang="ru-RU"/>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ru-RU"/>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ru-RU"/>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ru-RU"/>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E488BAC3-ABD3-4AA4-A806-58FB6E07CEFA}"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88BAC3-ABD3-4AA4-A806-58FB6E07CEFA}" type="slidenum">
              <a:rPr lang="ru-RU" smtClean="0"/>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88BAC3-ABD3-4AA4-A806-58FB6E07CEFA}" type="slidenum">
              <a:rPr lang="ru-RU" smtClean="0"/>
              <a:pPr/>
              <a:t>11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88BAC3-ABD3-4AA4-A806-58FB6E07CEFA}" type="slidenum">
              <a:rPr lang="ru-RU" smtClean="0"/>
              <a:pPr/>
              <a:t>12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488BAC3-ABD3-4AA4-A806-58FB6E07CEFA}"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47700" y="1447800"/>
            <a:ext cx="7848600" cy="1295400"/>
          </a:xfrm>
        </p:spPr>
        <p:txBody>
          <a:bodyPr/>
          <a:lstStyle>
            <a:lvl1pPr algn="ctr">
              <a:defRPr/>
            </a:lvl1pPr>
          </a:lstStyle>
          <a:p>
            <a:r>
              <a:rPr lang="ru-RU" smtClean="0"/>
              <a:t>Образец заголовка</a:t>
            </a:r>
            <a:endParaRPr lang="ru-RU"/>
          </a:p>
        </p:txBody>
      </p:sp>
      <p:sp>
        <p:nvSpPr>
          <p:cNvPr id="109571" name="Rectangle 3"/>
          <p:cNvSpPr>
            <a:spLocks noGrp="1" noChangeArrowheads="1"/>
          </p:cNvSpPr>
          <p:nvPr>
            <p:ph type="subTitle" idx="1"/>
          </p:nvPr>
        </p:nvSpPr>
        <p:spPr>
          <a:xfrm>
            <a:off x="533400" y="3048000"/>
            <a:ext cx="8077200" cy="635000"/>
          </a:xfrm>
        </p:spPr>
        <p:txBody>
          <a:bodyPr/>
          <a:lstStyle>
            <a:lvl1pPr marL="0" indent="0" algn="ctr">
              <a:buFontTx/>
              <a:buNone/>
              <a:defRPr sz="3600"/>
            </a:lvl1pPr>
          </a:lstStyle>
          <a:p>
            <a:r>
              <a:rPr lang="ru-RU" smtClean="0"/>
              <a:t>Образец подзаголовка</a:t>
            </a:r>
            <a:endParaRPr lang="ru-RU"/>
          </a:p>
        </p:txBody>
      </p:sp>
      <p:sp>
        <p:nvSpPr>
          <p:cNvPr id="109572" name="Rectangle 4"/>
          <p:cNvSpPr>
            <a:spLocks noGrp="1" noChangeArrowheads="1"/>
          </p:cNvSpPr>
          <p:nvPr>
            <p:ph type="dt" sz="half" idx="2"/>
          </p:nvPr>
        </p:nvSpPr>
        <p:spPr/>
        <p:txBody>
          <a:bodyPr/>
          <a:lstStyle>
            <a:lvl1pPr>
              <a:defRPr b="0">
                <a:latin typeface="+mn-lt"/>
              </a:defRPr>
            </a:lvl1pPr>
          </a:lstStyle>
          <a:p>
            <a:endParaRPr lang="ru-RU"/>
          </a:p>
        </p:txBody>
      </p:sp>
      <p:sp>
        <p:nvSpPr>
          <p:cNvPr id="109573" name="Rectangle 5"/>
          <p:cNvSpPr>
            <a:spLocks noGrp="1" noChangeArrowheads="1"/>
          </p:cNvSpPr>
          <p:nvPr>
            <p:ph type="ftr" sz="quarter" idx="3"/>
          </p:nvPr>
        </p:nvSpPr>
        <p:spPr/>
        <p:txBody>
          <a:bodyPr/>
          <a:lstStyle>
            <a:lvl1pPr>
              <a:defRPr b="0">
                <a:latin typeface="+mn-lt"/>
              </a:defRPr>
            </a:lvl1pPr>
          </a:lstStyle>
          <a:p>
            <a:endParaRPr lang="ru-RU"/>
          </a:p>
        </p:txBody>
      </p:sp>
      <p:sp>
        <p:nvSpPr>
          <p:cNvPr id="109574" name="Rectangle 6"/>
          <p:cNvSpPr>
            <a:spLocks noGrp="1" noChangeArrowheads="1"/>
          </p:cNvSpPr>
          <p:nvPr>
            <p:ph type="sldNum" sz="quarter" idx="4"/>
          </p:nvPr>
        </p:nvSpPr>
        <p:spPr/>
        <p:txBody>
          <a:bodyPr/>
          <a:lstStyle>
            <a:lvl1pPr>
              <a:defRPr b="0">
                <a:latin typeface="+mn-lt"/>
              </a:defRPr>
            </a:lvl1pPr>
          </a:lstStyle>
          <a:p>
            <a:fld id="{FE13435E-E901-4BE4-B54C-CF2CE9B9B9DB}" type="slidenum">
              <a:rPr lang="ru-RU"/>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3C441D3-1805-4D88-A2CE-F85D930F8B1F}" type="slidenum">
              <a:rPr lang="ru-RU"/>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85800"/>
            <a:ext cx="20193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85800"/>
            <a:ext cx="59055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B639E3E-B1C1-46F8-85F1-3829C90DC7B0}" type="slidenum">
              <a:rPr lang="ru-RU"/>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EE265A3-63F0-4932-A9BB-81469DA14CE2}" type="slidenum">
              <a:rPr lang="ru-RU"/>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0FA8BBC-8F14-43E7-BF29-DB1AE0A3EEEF}" type="slidenum">
              <a:rPr lang="ru-RU"/>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943804D-0180-4DDA-9FD0-96BB3F9F17B5}" type="slidenum">
              <a:rPr lang="ru-RU"/>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29C58F9-FDD4-44E4-8B60-8BDC66FD9CAE}" type="slidenum">
              <a:rPr lang="ru-RU"/>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646D179-D847-4747-8001-0C3B13CA6C9E}" type="slidenum">
              <a:rPr lang="ru-RU"/>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EFC5329D-8AC8-4268-8718-388550E1A8BC}" type="slidenum">
              <a:rPr lang="ru-RU"/>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295A101-CA65-4DF8-A251-05D396ADC7E7}" type="slidenum">
              <a:rPr lang="ru-RU"/>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592A25D-2A92-4952-9700-0FFBBB13758E}" type="slidenum">
              <a:rPr lang="ru-RU"/>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bwMode="auto">
          <a:xfrm>
            <a:off x="457200" y="1905000"/>
            <a:ext cx="8077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Текст второго уровня</a:t>
            </a:r>
          </a:p>
          <a:p>
            <a:pPr lvl="2"/>
            <a:r>
              <a:rPr lang="ru-RU" smtClean="0"/>
              <a:t>Текст третьего уровня</a:t>
            </a:r>
          </a:p>
          <a:p>
            <a:pPr lvl="3"/>
            <a:r>
              <a:rPr lang="ru-RU" smtClean="0"/>
              <a:t> Текст четвертого уровня</a:t>
            </a:r>
          </a:p>
          <a:p>
            <a:pPr lvl="4"/>
            <a:r>
              <a:rPr lang="ru-RU" smtClean="0"/>
              <a:t>Текст пятого уровня</a:t>
            </a:r>
          </a:p>
          <a:p>
            <a:pPr lvl="1"/>
            <a:endParaRPr lang="ru-RU" smtClean="0"/>
          </a:p>
          <a:p>
            <a:pPr lvl="2"/>
            <a:endParaRPr lang="ru-RU" smtClean="0"/>
          </a:p>
        </p:txBody>
      </p:sp>
      <p:sp>
        <p:nvSpPr>
          <p:cNvPr id="108547" name="Rectangle 3"/>
          <p:cNvSpPr>
            <a:spLocks noGrp="1" noChangeArrowheads="1"/>
          </p:cNvSpPr>
          <p:nvPr>
            <p:ph type="title"/>
          </p:nvPr>
        </p:nvSpPr>
        <p:spPr bwMode="auto">
          <a:xfrm>
            <a:off x="457200" y="685800"/>
            <a:ext cx="8077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8548"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vl1pPr>
          </a:lstStyle>
          <a:p>
            <a:endParaRPr lang="ru-RU"/>
          </a:p>
        </p:txBody>
      </p:sp>
      <p:sp>
        <p:nvSpPr>
          <p:cNvPr id="108549"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endParaRPr lang="ru-RU"/>
          </a:p>
        </p:txBody>
      </p:sp>
      <p:sp>
        <p:nvSpPr>
          <p:cNvPr id="108550"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fld id="{7FBBFB7E-5EAB-4CF7-A700-22A56942490A}"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xStyles>
    <p:titleStyle>
      <a:lvl1pPr algn="l" rtl="0" eaLnBrk="1" fontAlgn="base" hangingPunct="1">
        <a:spcBef>
          <a:spcPct val="0"/>
        </a:spcBef>
        <a:spcAft>
          <a:spcPct val="0"/>
        </a:spcAft>
        <a:defRPr sz="4400">
          <a:solidFill>
            <a:srgbClr val="284C6A"/>
          </a:solidFill>
          <a:latin typeface="+mj-lt"/>
          <a:ea typeface="+mj-ea"/>
          <a:cs typeface="+mj-cs"/>
        </a:defRPr>
      </a:lvl1pPr>
      <a:lvl2pPr algn="l" rtl="0" eaLnBrk="1" fontAlgn="base" hangingPunct="1">
        <a:spcBef>
          <a:spcPct val="0"/>
        </a:spcBef>
        <a:spcAft>
          <a:spcPct val="0"/>
        </a:spcAft>
        <a:defRPr sz="4400">
          <a:solidFill>
            <a:srgbClr val="284C6A"/>
          </a:solidFill>
          <a:latin typeface="Trebuchet MS" pitchFamily="34" charset="0"/>
        </a:defRPr>
      </a:lvl2pPr>
      <a:lvl3pPr algn="l" rtl="0" eaLnBrk="1" fontAlgn="base" hangingPunct="1">
        <a:spcBef>
          <a:spcPct val="0"/>
        </a:spcBef>
        <a:spcAft>
          <a:spcPct val="0"/>
        </a:spcAft>
        <a:defRPr sz="4400">
          <a:solidFill>
            <a:srgbClr val="284C6A"/>
          </a:solidFill>
          <a:latin typeface="Trebuchet MS" pitchFamily="34" charset="0"/>
        </a:defRPr>
      </a:lvl3pPr>
      <a:lvl4pPr algn="l" rtl="0" eaLnBrk="1" fontAlgn="base" hangingPunct="1">
        <a:spcBef>
          <a:spcPct val="0"/>
        </a:spcBef>
        <a:spcAft>
          <a:spcPct val="0"/>
        </a:spcAft>
        <a:defRPr sz="4400">
          <a:solidFill>
            <a:srgbClr val="284C6A"/>
          </a:solidFill>
          <a:latin typeface="Trebuchet MS" pitchFamily="34" charset="0"/>
        </a:defRPr>
      </a:lvl4pPr>
      <a:lvl5pPr algn="l" rtl="0" eaLnBrk="1" fontAlgn="base" hangingPunct="1">
        <a:spcBef>
          <a:spcPct val="0"/>
        </a:spcBef>
        <a:spcAft>
          <a:spcPct val="0"/>
        </a:spcAft>
        <a:defRPr sz="4400">
          <a:solidFill>
            <a:srgbClr val="284C6A"/>
          </a:solidFill>
          <a:latin typeface="Trebuchet MS" pitchFamily="34" charset="0"/>
        </a:defRPr>
      </a:lvl5pPr>
      <a:lvl6pPr marL="457200" algn="l" rtl="0" eaLnBrk="1" fontAlgn="base" hangingPunct="1">
        <a:spcBef>
          <a:spcPct val="0"/>
        </a:spcBef>
        <a:spcAft>
          <a:spcPct val="0"/>
        </a:spcAft>
        <a:defRPr sz="4400">
          <a:solidFill>
            <a:srgbClr val="284C6A"/>
          </a:solidFill>
          <a:latin typeface="Trebuchet MS" pitchFamily="34" charset="0"/>
        </a:defRPr>
      </a:lvl6pPr>
      <a:lvl7pPr marL="914400" algn="l" rtl="0" eaLnBrk="1" fontAlgn="base" hangingPunct="1">
        <a:spcBef>
          <a:spcPct val="0"/>
        </a:spcBef>
        <a:spcAft>
          <a:spcPct val="0"/>
        </a:spcAft>
        <a:defRPr sz="4400">
          <a:solidFill>
            <a:srgbClr val="284C6A"/>
          </a:solidFill>
          <a:latin typeface="Trebuchet MS" pitchFamily="34" charset="0"/>
        </a:defRPr>
      </a:lvl7pPr>
      <a:lvl8pPr marL="1371600" algn="l" rtl="0" eaLnBrk="1" fontAlgn="base" hangingPunct="1">
        <a:spcBef>
          <a:spcPct val="0"/>
        </a:spcBef>
        <a:spcAft>
          <a:spcPct val="0"/>
        </a:spcAft>
        <a:defRPr sz="4400">
          <a:solidFill>
            <a:srgbClr val="284C6A"/>
          </a:solidFill>
          <a:latin typeface="Trebuchet MS" pitchFamily="34" charset="0"/>
        </a:defRPr>
      </a:lvl8pPr>
      <a:lvl9pPr marL="1828800" algn="l" rtl="0" eaLnBrk="1" fontAlgn="base" hangingPunct="1">
        <a:spcBef>
          <a:spcPct val="0"/>
        </a:spcBef>
        <a:spcAft>
          <a:spcPct val="0"/>
        </a:spcAft>
        <a:defRPr sz="4400">
          <a:solidFill>
            <a:srgbClr val="284C6A"/>
          </a:solidFill>
          <a:latin typeface="Trebuchet MS" pitchFamily="34" charset="0"/>
        </a:defRPr>
      </a:lvl9pPr>
    </p:titleStyle>
    <p:bodyStyle>
      <a:lvl1pPr marL="342900" indent="-342900" algn="l" rtl="0" eaLnBrk="1" fontAlgn="base" hangingPunct="1">
        <a:lnSpc>
          <a:spcPct val="125000"/>
        </a:lnSpc>
        <a:spcBef>
          <a:spcPct val="20000"/>
        </a:spcBef>
        <a:spcAft>
          <a:spcPct val="0"/>
        </a:spcAft>
        <a:buClr>
          <a:schemeClr val="bg2"/>
        </a:buClr>
        <a:buChar char="•"/>
        <a:defRPr sz="3200">
          <a:solidFill>
            <a:srgbClr val="284C6A"/>
          </a:solidFill>
          <a:latin typeface="+mn-lt"/>
          <a:ea typeface="+mn-ea"/>
          <a:cs typeface="+mn-cs"/>
        </a:defRPr>
      </a:lvl1pPr>
      <a:lvl2pPr marL="742950" indent="-285750" algn="l" rtl="0" eaLnBrk="1" fontAlgn="base" hangingPunct="1">
        <a:spcBef>
          <a:spcPct val="20000"/>
        </a:spcBef>
        <a:spcAft>
          <a:spcPct val="0"/>
        </a:spcAft>
        <a:buFont typeface="Trebuchet MS"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Font typeface="Trebuchet MS" pitchFamily="34"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5.png"/><Relationship Id="rId2" Type="http://schemas.openxmlformats.org/officeDocument/2006/relationships/image" Target="../media/image41.jpe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lstStyle/>
          <a:p>
            <a:r>
              <a:rPr lang="ru-RU" sz="3200" b="1" dirty="0" smtClean="0">
                <a:latin typeface="Times New Roman" pitchFamily="18" charset="0"/>
                <a:cs typeface="Times New Roman" pitchFamily="18" charset="0"/>
              </a:rPr>
              <a:t>Музейная работа в</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МБОУ «Гимназия №5»</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имени героя Советского Союза Константина Павлюкова</a:t>
            </a:r>
            <a:r>
              <a:rPr lang="ru-RU" sz="3200" b="1" dirty="0" smtClean="0"/>
              <a:t/>
            </a:r>
            <a:br>
              <a:rPr lang="ru-RU" sz="3200" b="1" dirty="0" smtClean="0"/>
            </a:br>
            <a:endParaRPr lang="ru-RU" sz="3200" dirty="0" smtClean="0"/>
          </a:p>
        </p:txBody>
      </p:sp>
      <p:sp>
        <p:nvSpPr>
          <p:cNvPr id="4101" name="Rectangle 5"/>
          <p:cNvSpPr>
            <a:spLocks noGrp="1" noChangeArrowheads="1"/>
          </p:cNvSpPr>
          <p:nvPr>
            <p:ph type="subTitle" idx="1"/>
          </p:nvPr>
        </p:nvSpPr>
        <p:spPr>
          <a:xfrm>
            <a:off x="533400" y="5214950"/>
            <a:ext cx="8077200" cy="928694"/>
          </a:xfrm>
        </p:spPr>
        <p:txBody>
          <a:bodyPr/>
          <a:lstStyle/>
          <a:p>
            <a:pPr lvl="0"/>
            <a:r>
              <a:rPr lang="ru-RU" sz="2400" b="1" dirty="0" smtClean="0">
                <a:latin typeface="Times New Roman" pitchFamily="18" charset="0"/>
                <a:cs typeface="Times New Roman" pitchFamily="18" charset="0"/>
              </a:rPr>
              <a:t>Музей Воинской </a:t>
            </a:r>
            <a:r>
              <a:rPr lang="ru-RU" sz="2400" b="1" dirty="0" smtClean="0">
                <a:latin typeface="Times New Roman" pitchFamily="18" charset="0"/>
                <a:cs typeface="Times New Roman" pitchFamily="18" charset="0"/>
              </a:rPr>
              <a:t>славы</a:t>
            </a:r>
            <a:endParaRPr lang="ru-RU" sz="2400" b="1" dirty="0" smtClean="0">
              <a:latin typeface="Times New Roman" pitchFamily="18" charset="0"/>
              <a:cs typeface="Times New Roman" pitchFamily="18" charset="0"/>
            </a:endParaRPr>
          </a:p>
        </p:txBody>
      </p:sp>
      <p:pic>
        <p:nvPicPr>
          <p:cNvPr id="4" name="Picture 4" descr="C:\Users\Наталья\Desktop\фото музей\IMG-20210121-WA0014-300x225.jpg"/>
          <p:cNvPicPr>
            <a:picLocks noChangeAspect="1" noChangeArrowheads="1"/>
          </p:cNvPicPr>
          <p:nvPr/>
        </p:nvPicPr>
        <p:blipFill>
          <a:blip r:embed="rId2"/>
          <a:srcRect/>
          <a:stretch>
            <a:fillRect/>
          </a:stretch>
        </p:blipFill>
        <p:spPr bwMode="auto">
          <a:xfrm>
            <a:off x="3214678" y="3071810"/>
            <a:ext cx="2857500" cy="21431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000636"/>
            <a:ext cx="8715436" cy="1643073"/>
          </a:xfrm>
        </p:spPr>
        <p:txBody>
          <a:bodyPr/>
          <a:lstStyle/>
          <a:p>
            <a:pPr marL="0" lvl="0" indent="0">
              <a:buNone/>
            </a:pPr>
            <a:r>
              <a:rPr lang="ru-RU" sz="2000" dirty="0" smtClean="0">
                <a:latin typeface="Times New Roman" pitchFamily="18" charset="0"/>
                <a:cs typeface="Times New Roman" pitchFamily="18" charset="0"/>
              </a:rPr>
              <a:t>27 декабря - </a:t>
            </a:r>
          </a:p>
          <a:p>
            <a:pPr marL="0" lvl="0" indent="0">
              <a:buNone/>
            </a:pPr>
            <a:r>
              <a:rPr lang="ru-RU" sz="2000" dirty="0" smtClean="0">
                <a:latin typeface="Times New Roman" pitchFamily="18" charset="0"/>
                <a:cs typeface="Times New Roman" pitchFamily="18" charset="0"/>
              </a:rPr>
              <a:t>День Памяти Михаила Цаплина</a:t>
            </a:r>
          </a:p>
          <a:p>
            <a:pPr marL="0" lvl="0" indent="0">
              <a:buNone/>
            </a:pPr>
            <a:r>
              <a:rPr lang="ru-RU" sz="2000" dirty="0" smtClean="0">
                <a:latin typeface="Times New Roman" pitchFamily="18" charset="0"/>
                <a:cs typeface="Times New Roman" pitchFamily="18" charset="0"/>
              </a:rPr>
              <a:t>Тематические  встречи с Людмилой Анатольевной, вдовой героя</a:t>
            </a:r>
          </a:p>
        </p:txBody>
      </p:sp>
      <p:pic>
        <p:nvPicPr>
          <p:cNvPr id="6147" name="Picture 3"/>
          <p:cNvPicPr>
            <a:picLocks noChangeAspect="1" noChangeArrowheads="1"/>
          </p:cNvPicPr>
          <p:nvPr/>
        </p:nvPicPr>
        <p:blipFill>
          <a:blip r:embed="rId3" cstate="print"/>
          <a:srcRect/>
          <a:stretch>
            <a:fillRect/>
          </a:stretch>
        </p:blipFill>
        <p:spPr bwMode="auto">
          <a:xfrm>
            <a:off x="3214678" y="642918"/>
            <a:ext cx="4071965" cy="3099555"/>
          </a:xfrm>
          <a:prstGeom prst="rect">
            <a:avLst/>
          </a:prstGeom>
          <a:noFill/>
          <a:ln w="9525">
            <a:noFill/>
            <a:miter lim="800000"/>
            <a:headEnd/>
            <a:tailEnd/>
          </a:ln>
          <a:effectLst/>
        </p:spPr>
      </p:pic>
      <p:pic>
        <p:nvPicPr>
          <p:cNvPr id="13" name="Picture 3"/>
          <p:cNvPicPr>
            <a:picLocks noChangeAspect="1" noChangeArrowheads="1"/>
          </p:cNvPicPr>
          <p:nvPr/>
        </p:nvPicPr>
        <p:blipFill>
          <a:blip r:embed="rId4" cstate="print"/>
          <a:srcRect/>
          <a:stretch>
            <a:fillRect/>
          </a:stretch>
        </p:blipFill>
        <p:spPr bwMode="auto">
          <a:xfrm>
            <a:off x="500034" y="642918"/>
            <a:ext cx="2714644" cy="4000528"/>
          </a:xfrm>
          <a:prstGeom prst="rect">
            <a:avLst/>
          </a:prstGeom>
          <a:noFill/>
          <a:ln w="9525">
            <a:noFill/>
            <a:miter lim="800000"/>
            <a:headEnd/>
            <a:tailEnd/>
          </a:ln>
          <a:effectLst/>
        </p:spPr>
      </p:pic>
      <p:pic>
        <p:nvPicPr>
          <p:cNvPr id="14" name="Picture 4"/>
          <p:cNvPicPr>
            <a:picLocks noChangeAspect="1" noChangeArrowheads="1"/>
          </p:cNvPicPr>
          <p:nvPr/>
        </p:nvPicPr>
        <p:blipFill>
          <a:blip r:embed="rId5" cstate="print"/>
          <a:srcRect/>
          <a:stretch>
            <a:fillRect/>
          </a:stretch>
        </p:blipFill>
        <p:spPr bwMode="auto">
          <a:xfrm>
            <a:off x="4572000" y="3857628"/>
            <a:ext cx="4143404" cy="2071702"/>
          </a:xfrm>
          <a:prstGeom prst="rect">
            <a:avLst/>
          </a:prstGeom>
          <a:noFill/>
          <a:ln w="9525">
            <a:noFill/>
            <a:miter lim="800000"/>
            <a:headEnd/>
            <a:tailEnd/>
          </a:ln>
          <a:effectLst/>
        </p:spPr>
      </p:pic>
      <p:pic>
        <p:nvPicPr>
          <p:cNvPr id="15" name="Picture 2"/>
          <p:cNvPicPr>
            <a:picLocks noChangeAspect="1" noChangeArrowheads="1"/>
          </p:cNvPicPr>
          <p:nvPr/>
        </p:nvPicPr>
        <p:blipFill>
          <a:blip r:embed="rId6"/>
          <a:srcRect/>
          <a:stretch>
            <a:fillRect/>
          </a:stretch>
        </p:blipFill>
        <p:spPr bwMode="auto">
          <a:xfrm>
            <a:off x="3286116" y="3786190"/>
            <a:ext cx="1285884" cy="164307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71472" y="0"/>
            <a:ext cx="8077200" cy="714380"/>
          </a:xfrm>
        </p:spPr>
        <p:txBody>
          <a:bodyPr/>
          <a:lstStyle/>
          <a:p>
            <a:pPr algn="ctr"/>
            <a:r>
              <a:rPr lang="ru-RU" sz="2400" b="1" dirty="0" smtClean="0">
                <a:latin typeface="Times New Roman" pitchFamily="18" charset="0"/>
                <a:cs typeface="Times New Roman" pitchFamily="18" charset="0"/>
              </a:rPr>
              <a:t>Встречи с ветеранами</a:t>
            </a:r>
            <a:endParaRPr lang="ru-RU" sz="2400" b="1" dirty="0">
              <a:latin typeface="Times New Roman" pitchFamily="18" charset="0"/>
              <a:cs typeface="Times New Roman" pitchFamily="18" charset="0"/>
            </a:endParaRPr>
          </a:p>
        </p:txBody>
      </p:sp>
      <p:sp>
        <p:nvSpPr>
          <p:cNvPr id="6149" name="Rectangle 5"/>
          <p:cNvSpPr>
            <a:spLocks noGrp="1" noChangeArrowheads="1"/>
          </p:cNvSpPr>
          <p:nvPr>
            <p:ph type="body" idx="1"/>
          </p:nvPr>
        </p:nvSpPr>
        <p:spPr>
          <a:xfrm>
            <a:off x="1571604" y="642918"/>
            <a:ext cx="6000792" cy="571504"/>
          </a:xfrm>
        </p:spPr>
        <p:txBody>
          <a:bodyPr/>
          <a:lstStyle/>
          <a:p>
            <a:pPr lvl="0" algn="ctr">
              <a:buNone/>
            </a:pPr>
            <a:r>
              <a:rPr lang="ru-RU" sz="1800" b="1" dirty="0" smtClean="0">
                <a:latin typeface="Times New Roman" pitchFamily="18" charset="0"/>
                <a:cs typeface="Times New Roman" pitchFamily="18" charset="0"/>
              </a:rPr>
              <a:t>Военно-патриотический профиль музея</a:t>
            </a:r>
            <a:endParaRPr lang="ru-RU" sz="1800" dirty="0" smtClean="0">
              <a:latin typeface="Times New Roman" pitchFamily="18" charset="0"/>
              <a:cs typeface="Times New Roman" pitchFamily="18" charset="0"/>
            </a:endParaRPr>
          </a:p>
        </p:txBody>
      </p:sp>
      <p:sp>
        <p:nvSpPr>
          <p:cNvPr id="8" name="Rectangle 5"/>
          <p:cNvSpPr txBox="1">
            <a:spLocks noChangeArrowheads="1"/>
          </p:cNvSpPr>
          <p:nvPr/>
        </p:nvSpPr>
        <p:spPr bwMode="auto">
          <a:xfrm>
            <a:off x="571472" y="4786322"/>
            <a:ext cx="4214842"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25000"/>
              </a:lnSpc>
              <a:spcBef>
                <a:spcPct val="20000"/>
              </a:spcBef>
              <a:spcAft>
                <a:spcPct val="0"/>
              </a:spcAft>
              <a:buClr>
                <a:schemeClr val="bg2"/>
              </a:buClr>
              <a:buSzTx/>
              <a:buFontTx/>
              <a:buNone/>
              <a:tabLst/>
              <a:defRPr/>
            </a:pPr>
            <a:endParaRPr kumimoji="0" lang="ru-RU" b="0" i="0" u="none" strike="noStrike" kern="0" cap="none" spc="0" normalizeH="0" baseline="0" noProof="0" dirty="0" smtClean="0">
              <a:ln>
                <a:noFill/>
              </a:ln>
              <a:solidFill>
                <a:srgbClr val="284C6A"/>
              </a:solidFill>
              <a:effectLst/>
              <a:uLnTx/>
              <a:uFillTx/>
              <a:latin typeface="+mn-lt"/>
              <a:ea typeface="+mn-ea"/>
              <a:cs typeface="+mn-cs"/>
            </a:endParaRPr>
          </a:p>
        </p:txBody>
      </p:sp>
      <p:pic>
        <p:nvPicPr>
          <p:cNvPr id="2050" name="Picture 2" descr="C:\Users\Наталья\Desktop\фото музей\1-3.jpg"/>
          <p:cNvPicPr>
            <a:picLocks noChangeAspect="1" noChangeArrowheads="1"/>
          </p:cNvPicPr>
          <p:nvPr/>
        </p:nvPicPr>
        <p:blipFill>
          <a:blip r:embed="rId3" cstate="print"/>
          <a:srcRect/>
          <a:stretch>
            <a:fillRect/>
          </a:stretch>
        </p:blipFill>
        <p:spPr bwMode="auto">
          <a:xfrm>
            <a:off x="6000760" y="4071942"/>
            <a:ext cx="2822566" cy="2143140"/>
          </a:xfrm>
          <a:prstGeom prst="rect">
            <a:avLst/>
          </a:prstGeom>
          <a:noFill/>
        </p:spPr>
      </p:pic>
      <p:pic>
        <p:nvPicPr>
          <p:cNvPr id="2051" name="Picture 3" descr="C:\Users\Наталья\Desktop\фото музей\2-3.jpg"/>
          <p:cNvPicPr>
            <a:picLocks noChangeAspect="1" noChangeArrowheads="1"/>
          </p:cNvPicPr>
          <p:nvPr/>
        </p:nvPicPr>
        <p:blipFill>
          <a:blip r:embed="rId4" cstate="print"/>
          <a:srcRect/>
          <a:stretch>
            <a:fillRect/>
          </a:stretch>
        </p:blipFill>
        <p:spPr bwMode="auto">
          <a:xfrm>
            <a:off x="4643438" y="1262714"/>
            <a:ext cx="3286148" cy="2309162"/>
          </a:xfrm>
          <a:prstGeom prst="rect">
            <a:avLst/>
          </a:prstGeom>
          <a:noFill/>
        </p:spPr>
      </p:pic>
      <p:pic>
        <p:nvPicPr>
          <p:cNvPr id="2052" name="Picture 4" descr="C:\Users\Наталья\Desktop\фото музей\4-4.jpg"/>
          <p:cNvPicPr>
            <a:picLocks noChangeAspect="1" noChangeArrowheads="1"/>
          </p:cNvPicPr>
          <p:nvPr/>
        </p:nvPicPr>
        <p:blipFill>
          <a:blip r:embed="rId5" cstate="print"/>
          <a:srcRect/>
          <a:stretch>
            <a:fillRect/>
          </a:stretch>
        </p:blipFill>
        <p:spPr bwMode="auto">
          <a:xfrm>
            <a:off x="1142976" y="1285860"/>
            <a:ext cx="3469788" cy="2306717"/>
          </a:xfrm>
          <a:prstGeom prst="rect">
            <a:avLst/>
          </a:prstGeom>
          <a:noFill/>
        </p:spPr>
      </p:pic>
      <p:pic>
        <p:nvPicPr>
          <p:cNvPr id="2053" name="Picture 5" descr="C:\Users\Наталья\Desktop\фото музей\5-3.jpg"/>
          <p:cNvPicPr>
            <a:picLocks noChangeAspect="1" noChangeArrowheads="1"/>
          </p:cNvPicPr>
          <p:nvPr/>
        </p:nvPicPr>
        <p:blipFill>
          <a:blip r:embed="rId6" cstate="print"/>
          <a:srcRect/>
          <a:stretch>
            <a:fillRect/>
          </a:stretch>
        </p:blipFill>
        <p:spPr bwMode="auto">
          <a:xfrm>
            <a:off x="357158" y="4071942"/>
            <a:ext cx="2612532" cy="2143140"/>
          </a:xfrm>
          <a:prstGeom prst="rect">
            <a:avLst/>
          </a:prstGeom>
          <a:noFill/>
        </p:spPr>
      </p:pic>
      <p:pic>
        <p:nvPicPr>
          <p:cNvPr id="2054" name="Picture 6" descr="C:\Users\Наталья\Desktop\фото музей\неизвестный-солдат-001-300x225.jpg"/>
          <p:cNvPicPr>
            <a:picLocks noChangeAspect="1" noChangeArrowheads="1"/>
          </p:cNvPicPr>
          <p:nvPr/>
        </p:nvPicPr>
        <p:blipFill>
          <a:blip r:embed="rId7"/>
          <a:srcRect/>
          <a:stretch>
            <a:fillRect/>
          </a:stretch>
        </p:blipFill>
        <p:spPr bwMode="auto">
          <a:xfrm>
            <a:off x="3071802" y="4071942"/>
            <a:ext cx="2857500" cy="2143125"/>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571472" y="0"/>
            <a:ext cx="8077200" cy="1857364"/>
          </a:xfrm>
        </p:spPr>
        <p:txBody>
          <a:bodyPr/>
          <a:lstStyle/>
          <a:p>
            <a:pPr algn="ctr"/>
            <a:endParaRPr lang="ru-RU" sz="2400" b="1" dirty="0"/>
          </a:p>
        </p:txBody>
      </p:sp>
      <p:sp>
        <p:nvSpPr>
          <p:cNvPr id="6149" name="Rectangle 5"/>
          <p:cNvSpPr>
            <a:spLocks noGrp="1" noChangeArrowheads="1"/>
          </p:cNvSpPr>
          <p:nvPr>
            <p:ph type="body" idx="1"/>
          </p:nvPr>
        </p:nvSpPr>
        <p:spPr>
          <a:xfrm>
            <a:off x="2071670" y="357166"/>
            <a:ext cx="4572032" cy="857256"/>
          </a:xfrm>
        </p:spPr>
        <p:txBody>
          <a:bodyPr/>
          <a:lstStyle/>
          <a:p>
            <a:pPr lvl="0" algn="ctr">
              <a:buNone/>
            </a:pPr>
            <a:r>
              <a:rPr lang="ru-RU" sz="2800" dirty="0" smtClean="0">
                <a:latin typeface="Times New Roman" pitchFamily="18" charset="0"/>
                <a:cs typeface="Times New Roman" pitchFamily="18" charset="0"/>
              </a:rPr>
              <a:t>           Уроки Мужества</a:t>
            </a:r>
          </a:p>
          <a:p>
            <a:pPr lvl="0" algn="ctr">
              <a:buNone/>
            </a:pPr>
            <a:r>
              <a:rPr lang="ru-RU" sz="2800" dirty="0" smtClean="0">
                <a:latin typeface="Times New Roman" pitchFamily="18" charset="0"/>
                <a:cs typeface="Times New Roman" pitchFamily="18" charset="0"/>
              </a:rPr>
              <a:t>            «Что такое подвиг» </a:t>
            </a:r>
          </a:p>
        </p:txBody>
      </p:sp>
      <p:sp>
        <p:nvSpPr>
          <p:cNvPr id="5" name="Rectangle 5"/>
          <p:cNvSpPr txBox="1">
            <a:spLocks noChangeArrowheads="1"/>
          </p:cNvSpPr>
          <p:nvPr/>
        </p:nvSpPr>
        <p:spPr bwMode="auto">
          <a:xfrm>
            <a:off x="4714876" y="1071546"/>
            <a:ext cx="4000528" cy="5000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25000"/>
              </a:lnSpc>
              <a:spcBef>
                <a:spcPct val="20000"/>
              </a:spcBef>
              <a:spcAft>
                <a:spcPct val="0"/>
              </a:spcAft>
              <a:buClr>
                <a:schemeClr val="bg2"/>
              </a:buClr>
              <a:buSzTx/>
              <a:tabLst/>
              <a:defRPr/>
            </a:pPr>
            <a:endParaRPr kumimoji="0" lang="ru-RU" b="0" i="0" u="none" strike="noStrike" kern="0" cap="none" spc="0" normalizeH="0" baseline="0" noProof="0" dirty="0" smtClean="0">
              <a:ln>
                <a:noFill/>
              </a:ln>
              <a:solidFill>
                <a:srgbClr val="284C6A"/>
              </a:solidFill>
              <a:effectLst/>
              <a:uLnTx/>
              <a:uFillTx/>
              <a:latin typeface="+mn-lt"/>
              <a:ea typeface="+mn-ea"/>
              <a:cs typeface="+mn-cs"/>
            </a:endParaRPr>
          </a:p>
        </p:txBody>
      </p:sp>
      <p:sp>
        <p:nvSpPr>
          <p:cNvPr id="6" name="Rectangle 5"/>
          <p:cNvSpPr txBox="1">
            <a:spLocks noChangeArrowheads="1"/>
          </p:cNvSpPr>
          <p:nvPr/>
        </p:nvSpPr>
        <p:spPr bwMode="auto">
          <a:xfrm>
            <a:off x="857224" y="1071546"/>
            <a:ext cx="3143272"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25000"/>
              </a:lnSpc>
              <a:spcBef>
                <a:spcPct val="20000"/>
              </a:spcBef>
              <a:spcAft>
                <a:spcPct val="0"/>
              </a:spcAft>
              <a:buClr>
                <a:schemeClr val="bg2"/>
              </a:buClr>
              <a:buSzTx/>
              <a:tabLst/>
              <a:defRPr/>
            </a:pPr>
            <a:endParaRPr kumimoji="0" lang="ru-RU" b="0" i="0" u="none" strike="noStrike" kern="0" cap="none" spc="0" normalizeH="0" baseline="0" noProof="0" dirty="0" smtClean="0">
              <a:ln>
                <a:noFill/>
              </a:ln>
              <a:solidFill>
                <a:srgbClr val="284C6A"/>
              </a:solidFill>
              <a:effectLst/>
              <a:uLnTx/>
              <a:uFillTx/>
              <a:latin typeface="+mn-lt"/>
              <a:ea typeface="+mn-ea"/>
              <a:cs typeface="+mn-cs"/>
            </a:endParaRPr>
          </a:p>
        </p:txBody>
      </p:sp>
      <p:sp>
        <p:nvSpPr>
          <p:cNvPr id="8" name="Rectangle 5"/>
          <p:cNvSpPr txBox="1">
            <a:spLocks noChangeArrowheads="1"/>
          </p:cNvSpPr>
          <p:nvPr/>
        </p:nvSpPr>
        <p:spPr bwMode="auto">
          <a:xfrm>
            <a:off x="285720" y="4143380"/>
            <a:ext cx="4071966" cy="1714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25000"/>
              </a:lnSpc>
              <a:spcBef>
                <a:spcPts val="0"/>
              </a:spcBef>
              <a:spcAft>
                <a:spcPct val="0"/>
              </a:spcAft>
              <a:buClr>
                <a:schemeClr val="bg2"/>
              </a:buClr>
              <a:buSzTx/>
              <a:tabLst/>
              <a:defRPr/>
            </a:pPr>
            <a:endParaRPr kumimoji="0" lang="ru-RU" i="0" u="none" strike="noStrike" kern="0" cap="none" spc="0" normalizeH="0" baseline="0" noProof="0" dirty="0" smtClean="0">
              <a:ln>
                <a:noFill/>
              </a:ln>
              <a:solidFill>
                <a:srgbClr val="284C6A"/>
              </a:solidFill>
              <a:effectLst/>
              <a:uLnTx/>
              <a:uFillTx/>
              <a:latin typeface="+mn-lt"/>
              <a:ea typeface="+mn-ea"/>
              <a:cs typeface="+mn-cs"/>
            </a:endParaRPr>
          </a:p>
        </p:txBody>
      </p:sp>
      <p:sp>
        <p:nvSpPr>
          <p:cNvPr id="10" name="Rectangle 5"/>
          <p:cNvSpPr txBox="1">
            <a:spLocks noChangeArrowheads="1"/>
          </p:cNvSpPr>
          <p:nvPr/>
        </p:nvSpPr>
        <p:spPr bwMode="auto">
          <a:xfrm>
            <a:off x="4857752" y="5857892"/>
            <a:ext cx="4071966" cy="7858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25000"/>
              </a:lnSpc>
              <a:spcBef>
                <a:spcPts val="0"/>
              </a:spcBef>
              <a:spcAft>
                <a:spcPct val="0"/>
              </a:spcAft>
              <a:buClr>
                <a:schemeClr val="bg2"/>
              </a:buClr>
              <a:buSzTx/>
              <a:tabLst/>
              <a:defRPr/>
            </a:pPr>
            <a:endParaRPr lang="ru-RU" kern="0" dirty="0" smtClean="0">
              <a:solidFill>
                <a:srgbClr val="284C6A"/>
              </a:solidFill>
              <a:latin typeface="+mn-lt"/>
            </a:endParaRPr>
          </a:p>
        </p:txBody>
      </p:sp>
      <p:pic>
        <p:nvPicPr>
          <p:cNvPr id="3074" name="Picture 2" descr="C:\Users\Наталья\Desktop\фото музей\7-2.jpg"/>
          <p:cNvPicPr>
            <a:picLocks noChangeAspect="1" noChangeArrowheads="1"/>
          </p:cNvPicPr>
          <p:nvPr/>
        </p:nvPicPr>
        <p:blipFill>
          <a:blip r:embed="rId3"/>
          <a:srcRect/>
          <a:stretch>
            <a:fillRect/>
          </a:stretch>
        </p:blipFill>
        <p:spPr bwMode="auto">
          <a:xfrm>
            <a:off x="428596" y="2714620"/>
            <a:ext cx="5939444" cy="3948545"/>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6572264" y="3929066"/>
            <a:ext cx="2000264" cy="2714620"/>
          </a:xfrm>
          <a:prstGeom prst="rect">
            <a:avLst/>
          </a:prstGeom>
          <a:noFill/>
          <a:ln w="9525">
            <a:noFill/>
            <a:miter lim="800000"/>
            <a:headEnd/>
            <a:tailEnd/>
          </a:ln>
          <a:effectLst/>
        </p:spPr>
      </p:pic>
      <p:pic>
        <p:nvPicPr>
          <p:cNvPr id="11" name="Picture 2" descr="C:\Users\Наталья\Desktop\фото музей\неизвестный-солдат-027-300x225.jpg"/>
          <p:cNvPicPr>
            <a:picLocks noChangeAspect="1" noChangeArrowheads="1"/>
          </p:cNvPicPr>
          <p:nvPr/>
        </p:nvPicPr>
        <p:blipFill>
          <a:blip r:embed="rId5"/>
          <a:srcRect/>
          <a:stretch>
            <a:fillRect/>
          </a:stretch>
        </p:blipFill>
        <p:spPr bwMode="auto">
          <a:xfrm>
            <a:off x="428596" y="500042"/>
            <a:ext cx="2857500" cy="2143125"/>
          </a:xfrm>
          <a:prstGeom prst="rect">
            <a:avLst/>
          </a:prstGeom>
          <a:noFill/>
        </p:spPr>
      </p:pic>
      <p:pic>
        <p:nvPicPr>
          <p:cNvPr id="12" name="Picture 2"/>
          <p:cNvPicPr>
            <a:picLocks noChangeAspect="1" noChangeArrowheads="1"/>
          </p:cNvPicPr>
          <p:nvPr/>
        </p:nvPicPr>
        <p:blipFill>
          <a:blip r:embed="rId6"/>
          <a:srcRect/>
          <a:stretch>
            <a:fillRect/>
          </a:stretch>
        </p:blipFill>
        <p:spPr bwMode="auto">
          <a:xfrm>
            <a:off x="6429388" y="142852"/>
            <a:ext cx="2428892" cy="369093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3050"/>
            <a:ext cx="4114800" cy="1162050"/>
          </a:xfrm>
        </p:spPr>
        <p:txBody>
          <a:bodyPr/>
          <a:lstStyle/>
          <a:p>
            <a:pPr lvl="0"/>
            <a:r>
              <a:rPr lang="ru-RU" dirty="0" smtClean="0">
                <a:latin typeface="Times New Roman" pitchFamily="18" charset="0"/>
                <a:cs typeface="Times New Roman" pitchFamily="18" charset="0"/>
              </a:rPr>
              <a:t>Встречи с ветеранами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«Тебе, солдат Отечества»</a:t>
            </a:r>
            <a:br>
              <a:rPr lang="ru-RU" dirty="0" smtClean="0">
                <a:latin typeface="Times New Roman" pitchFamily="18" charset="0"/>
                <a:cs typeface="Times New Roman" pitchFamily="18" charset="0"/>
              </a:rPr>
            </a:br>
            <a:endParaRPr lang="ru-RU" dirty="0"/>
          </a:p>
        </p:txBody>
      </p:sp>
      <p:sp>
        <p:nvSpPr>
          <p:cNvPr id="6149" name="Rectangle 5"/>
          <p:cNvSpPr>
            <a:spLocks noGrp="1" noChangeArrowheads="1"/>
          </p:cNvSpPr>
          <p:nvPr>
            <p:ph type="body" sz="half" idx="2"/>
          </p:nvPr>
        </p:nvSpPr>
        <p:spPr>
          <a:xfrm>
            <a:off x="4714876" y="642918"/>
            <a:ext cx="4222759" cy="4411675"/>
          </a:xfrm>
        </p:spPr>
        <p:txBody>
          <a:bodyPr/>
          <a:lstStyle/>
          <a:p>
            <a:pPr lvl="0" algn="ctr">
              <a:buNone/>
            </a:pPr>
            <a:r>
              <a:rPr lang="ru-RU" sz="2400" dirty="0" smtClean="0">
                <a:latin typeface="Times New Roman" pitchFamily="18" charset="0"/>
                <a:cs typeface="Times New Roman" pitchFamily="18" charset="0"/>
              </a:rPr>
              <a:t>Каждый год в сентябре Совет музея формирует шефские пары «учитель-ветеран – классный коллектив».</a:t>
            </a:r>
          </a:p>
          <a:p>
            <a:pPr lvl="0" algn="ctr">
              <a:buNone/>
            </a:pPr>
            <a:r>
              <a:rPr lang="ru-RU" sz="2400" dirty="0" smtClean="0">
                <a:latin typeface="Times New Roman" pitchFamily="18" charset="0"/>
                <a:cs typeface="Times New Roman" pitchFamily="18" charset="0"/>
              </a:rPr>
              <a:t> Каждый класс  ведет волонтерскую работу. </a:t>
            </a:r>
          </a:p>
          <a:p>
            <a:pPr lvl="0" algn="ctr"/>
            <a:r>
              <a:rPr lang="ru-RU" sz="2400" dirty="0" smtClean="0">
                <a:latin typeface="Times New Roman" pitchFamily="18" charset="0"/>
                <a:cs typeface="Times New Roman" pitchFamily="18" charset="0"/>
              </a:rPr>
              <a:t>В гимназии активно работает ветеранский клуб «Надежда» под руководством Найденовой Людмилы Григорьевны.</a:t>
            </a:r>
          </a:p>
          <a:p>
            <a:pPr lvl="0" algn="ctr"/>
            <a:r>
              <a:rPr lang="ru-RU" sz="2400" dirty="0" smtClean="0">
                <a:latin typeface="Times New Roman" pitchFamily="18" charset="0"/>
                <a:cs typeface="Times New Roman" pitchFamily="18" charset="0"/>
              </a:rPr>
              <a:t>Теперь все происходит на удаленном режиме.</a:t>
            </a:r>
          </a:p>
        </p:txBody>
      </p:sp>
      <p:sp>
        <p:nvSpPr>
          <p:cNvPr id="6" name="Rectangle 5"/>
          <p:cNvSpPr txBox="1">
            <a:spLocks noChangeArrowheads="1"/>
          </p:cNvSpPr>
          <p:nvPr/>
        </p:nvSpPr>
        <p:spPr bwMode="auto">
          <a:xfrm>
            <a:off x="357158" y="4572008"/>
            <a:ext cx="4429156" cy="13573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lnSpc>
                <a:spcPct val="125000"/>
              </a:lnSpc>
              <a:spcBef>
                <a:spcPct val="20000"/>
              </a:spcBef>
              <a:buClr>
                <a:schemeClr val="bg2"/>
              </a:buClr>
            </a:pPr>
            <a:endParaRPr kumimoji="0" lang="ru-RU" i="0" u="none" strike="noStrike" kern="0" cap="none" spc="0" normalizeH="0" baseline="0" noProof="0" dirty="0" smtClean="0">
              <a:ln>
                <a:noFill/>
              </a:ln>
              <a:solidFill>
                <a:srgbClr val="285D6A"/>
              </a:solidFill>
              <a:effectLst/>
              <a:uLnTx/>
              <a:uFillTx/>
              <a:latin typeface="+mn-lt"/>
              <a:ea typeface="+mn-ea"/>
              <a:cs typeface="+mn-cs"/>
            </a:endParaRPr>
          </a:p>
        </p:txBody>
      </p:sp>
      <p:pic>
        <p:nvPicPr>
          <p:cNvPr id="4098" name="Picture 2" descr="C:\Users\Наталья\Desktop\фото музей\14-1.jpg"/>
          <p:cNvPicPr>
            <a:picLocks noChangeAspect="1" noChangeArrowheads="1"/>
          </p:cNvPicPr>
          <p:nvPr/>
        </p:nvPicPr>
        <p:blipFill>
          <a:blip r:embed="rId3" cstate="print"/>
          <a:srcRect/>
          <a:stretch>
            <a:fillRect/>
          </a:stretch>
        </p:blipFill>
        <p:spPr bwMode="auto">
          <a:xfrm>
            <a:off x="500034" y="1214422"/>
            <a:ext cx="3929090" cy="2571768"/>
          </a:xfrm>
          <a:prstGeom prst="rect">
            <a:avLst/>
          </a:prstGeom>
          <a:noFill/>
        </p:spPr>
      </p:pic>
      <p:pic>
        <p:nvPicPr>
          <p:cNvPr id="9" name="Picture 5" descr="C:\Users\Наталья\Desktop\фото музей\5-3.jpg"/>
          <p:cNvPicPr>
            <a:picLocks noGrp="1" noChangeAspect="1" noChangeArrowheads="1"/>
          </p:cNvPicPr>
          <p:nvPr>
            <p:ph idx="1"/>
          </p:nvPr>
        </p:nvPicPr>
        <p:blipFill>
          <a:blip r:embed="rId4" cstate="print"/>
          <a:srcRect/>
          <a:stretch>
            <a:fillRect/>
          </a:stretch>
        </p:blipFill>
        <p:spPr bwMode="auto">
          <a:xfrm>
            <a:off x="571472" y="3857628"/>
            <a:ext cx="3857652" cy="2357454"/>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lstStyle/>
          <a:p>
            <a:pPr algn="ctr"/>
            <a:r>
              <a:rPr lang="ru-RU" sz="2400" b="1" dirty="0" smtClean="0">
                <a:latin typeface="Times New Roman" pitchFamily="18" charset="0"/>
                <a:cs typeface="Times New Roman" pitchFamily="18" charset="0"/>
              </a:rPr>
              <a:t>«Спасибо за Победу»</a:t>
            </a:r>
            <a:endParaRPr lang="ru-RU" sz="2400" b="1" dirty="0">
              <a:latin typeface="Times New Roman" pitchFamily="18" charset="0"/>
              <a:cs typeface="Times New Roman" pitchFamily="18" charset="0"/>
            </a:endParaRPr>
          </a:p>
        </p:txBody>
      </p:sp>
      <p:sp>
        <p:nvSpPr>
          <p:cNvPr id="7" name="Текст 6"/>
          <p:cNvSpPr>
            <a:spLocks noGrp="1"/>
          </p:cNvSpPr>
          <p:nvPr>
            <p:ph type="body" idx="1"/>
          </p:nvPr>
        </p:nvSpPr>
        <p:spPr>
          <a:xfrm>
            <a:off x="457200" y="1071547"/>
            <a:ext cx="8043890" cy="2643206"/>
          </a:xfrm>
        </p:spPr>
        <p:txBody>
          <a:bodyPr/>
          <a:lstStyle/>
          <a:p>
            <a:r>
              <a:rPr lang="ru-RU" sz="1800" dirty="0" smtClean="0">
                <a:latin typeface="Times New Roman" pitchFamily="18" charset="0"/>
                <a:cs typeface="Times New Roman" pitchFamily="18" charset="0"/>
              </a:rPr>
              <a:t>Клуб «Надежда» объединил ветеранов педагогического труда, участников войны, детей войны, тружеников тыла и одну блокадницу Ленинграда (</a:t>
            </a:r>
            <a:r>
              <a:rPr lang="ru-RU" sz="1800" dirty="0" err="1" smtClean="0">
                <a:latin typeface="Times New Roman" pitchFamily="18" charset="0"/>
                <a:cs typeface="Times New Roman" pitchFamily="18" charset="0"/>
              </a:rPr>
              <a:t>Паршкова</a:t>
            </a:r>
            <a:r>
              <a:rPr lang="ru-RU" sz="1800" dirty="0" smtClean="0">
                <a:latin typeface="Times New Roman" pitchFamily="18" charset="0"/>
                <a:cs typeface="Times New Roman" pitchFamily="18" charset="0"/>
              </a:rPr>
              <a:t> С.Ф.). К заседаниям клуба готовились и дети. </a:t>
            </a:r>
          </a:p>
          <a:p>
            <a:r>
              <a:rPr lang="ru-RU" sz="1800" dirty="0" smtClean="0">
                <a:latin typeface="Times New Roman" pitchFamily="18" charset="0"/>
                <a:cs typeface="Times New Roman" pitchFamily="18" charset="0"/>
              </a:rPr>
              <a:t>Они коллективно поздравляли ветеранов, вручали подарки, сделанные своими руками. Дети сопровождали пожилых людей «от порога дома  к порогу школы  и обратно».  Для </a:t>
            </a:r>
            <a:r>
              <a:rPr lang="ru-RU" sz="1800" dirty="0" err="1" smtClean="0">
                <a:latin typeface="Times New Roman" pitchFamily="18" charset="0"/>
                <a:cs typeface="Times New Roman" pitchFamily="18" charset="0"/>
              </a:rPr>
              <a:t>Паршковой</a:t>
            </a:r>
            <a:r>
              <a:rPr lang="ru-RU" sz="1800" dirty="0" smtClean="0">
                <a:latin typeface="Times New Roman" pitchFamily="18" charset="0"/>
                <a:cs typeface="Times New Roman" pitchFamily="18" charset="0"/>
              </a:rPr>
              <a:t> С.Ф. был подготовлен Урок Мужества на дому </a:t>
            </a:r>
            <a:endParaRPr lang="ru-RU" sz="1800" dirty="0">
              <a:latin typeface="Times New Roman" pitchFamily="18" charset="0"/>
              <a:cs typeface="Times New Roman" pitchFamily="18" charset="0"/>
            </a:endParaRPr>
          </a:p>
        </p:txBody>
      </p:sp>
      <p:sp>
        <p:nvSpPr>
          <p:cNvPr id="8" name="Содержимое 7"/>
          <p:cNvSpPr>
            <a:spLocks noGrp="1"/>
          </p:cNvSpPr>
          <p:nvPr>
            <p:ph sz="half" idx="2"/>
          </p:nvPr>
        </p:nvSpPr>
        <p:spPr>
          <a:xfrm>
            <a:off x="457200" y="4500569"/>
            <a:ext cx="4040188" cy="1625593"/>
          </a:xfrm>
        </p:spPr>
        <p:txBody>
          <a:bodyPr/>
          <a:lstStyle/>
          <a:p>
            <a:endParaRPr lang="ru-RU" dirty="0"/>
          </a:p>
        </p:txBody>
      </p:sp>
      <p:pic>
        <p:nvPicPr>
          <p:cNvPr id="12291" name="Picture 3" descr="C:\Users\Наталья\Desktop\фото музей\Спасибоза-Победу-028-300x225.jpg"/>
          <p:cNvPicPr>
            <a:picLocks noChangeAspect="1" noChangeArrowheads="1"/>
          </p:cNvPicPr>
          <p:nvPr/>
        </p:nvPicPr>
        <p:blipFill>
          <a:blip r:embed="rId2"/>
          <a:srcRect/>
          <a:stretch>
            <a:fillRect/>
          </a:stretch>
        </p:blipFill>
        <p:spPr bwMode="auto">
          <a:xfrm>
            <a:off x="3143240" y="3929066"/>
            <a:ext cx="3357586" cy="2286001"/>
          </a:xfrm>
          <a:prstGeom prst="rect">
            <a:avLst/>
          </a:prstGeom>
          <a:noFill/>
        </p:spPr>
      </p:pic>
      <p:pic>
        <p:nvPicPr>
          <p:cNvPr id="6146" name="Picture 2" descr="C:\Users\Наталья\Desktop\IMG_20210219_134336-225x300.jpg"/>
          <p:cNvPicPr>
            <a:picLocks noChangeAspect="1" noChangeArrowheads="1"/>
          </p:cNvPicPr>
          <p:nvPr/>
        </p:nvPicPr>
        <p:blipFill>
          <a:blip r:embed="rId3"/>
          <a:srcRect/>
          <a:stretch>
            <a:fillRect/>
          </a:stretch>
        </p:blipFill>
        <p:spPr bwMode="auto">
          <a:xfrm>
            <a:off x="6500826" y="3357562"/>
            <a:ext cx="2143125" cy="2857500"/>
          </a:xfrm>
          <a:prstGeom prst="rect">
            <a:avLst/>
          </a:prstGeom>
          <a:noFill/>
        </p:spPr>
      </p:pic>
      <p:pic>
        <p:nvPicPr>
          <p:cNvPr id="6" name="Picture 4" descr="C:\Users\Наталья\Desktop\фото музей\4-4.jpg"/>
          <p:cNvPicPr>
            <a:picLocks noChangeAspect="1" noChangeArrowheads="1"/>
          </p:cNvPicPr>
          <p:nvPr/>
        </p:nvPicPr>
        <p:blipFill>
          <a:blip r:embed="rId4" cstate="print"/>
          <a:srcRect/>
          <a:stretch>
            <a:fillRect/>
          </a:stretch>
        </p:blipFill>
        <p:spPr bwMode="auto">
          <a:xfrm>
            <a:off x="214282" y="3929066"/>
            <a:ext cx="2928958" cy="2306717"/>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 9"/>
          <p:cNvSpPr>
            <a:spLocks noGrp="1"/>
          </p:cNvSpPr>
          <p:nvPr>
            <p:ph type="body" idx="1"/>
          </p:nvPr>
        </p:nvSpPr>
        <p:spPr>
          <a:xfrm>
            <a:off x="500034" y="3429000"/>
            <a:ext cx="7772400" cy="1357322"/>
          </a:xfrm>
        </p:spPr>
        <p:txBody>
          <a:bodyPr/>
          <a:lstStyle/>
          <a:p>
            <a:pPr algn="ctr"/>
            <a:r>
              <a:rPr lang="ru-RU" b="1" dirty="0" smtClean="0">
                <a:latin typeface="Times New Roman" pitchFamily="18" charset="0"/>
                <a:cs typeface="Times New Roman" pitchFamily="18" charset="0"/>
              </a:rPr>
              <a:t>Акция «Дорога к Обелиску» </a:t>
            </a:r>
          </a:p>
          <a:p>
            <a:endParaRPr lang="ru-RU" b="1" dirty="0" smtClean="0"/>
          </a:p>
          <a:p>
            <a:pPr algn="ctr"/>
            <a:r>
              <a:rPr lang="ru-RU" b="1" dirty="0" smtClean="0"/>
              <a:t>             </a:t>
            </a:r>
            <a:r>
              <a:rPr lang="ru-RU" b="1" dirty="0" smtClean="0">
                <a:latin typeface="Times New Roman" pitchFamily="18" charset="0"/>
                <a:cs typeface="Times New Roman" pitchFamily="18" charset="0"/>
              </a:rPr>
              <a:t>Возложение памятной гирлянды к мемориалу</a:t>
            </a:r>
          </a:p>
          <a:p>
            <a:pPr algn="ctr"/>
            <a:r>
              <a:rPr lang="ru-RU" b="1" dirty="0" smtClean="0">
                <a:latin typeface="Times New Roman" pitchFamily="18" charset="0"/>
                <a:cs typeface="Times New Roman" pitchFamily="18" charset="0"/>
              </a:rPr>
              <a:t>героев локальных войн  п. Южный</a:t>
            </a:r>
            <a:endParaRPr lang="ru-RU" dirty="0">
              <a:latin typeface="Times New Roman" pitchFamily="18" charset="0"/>
              <a:cs typeface="Times New Roman" pitchFamily="18" charset="0"/>
            </a:endParaRPr>
          </a:p>
        </p:txBody>
      </p:sp>
      <p:pic>
        <p:nvPicPr>
          <p:cNvPr id="9218" name="Picture 2" descr="C:\Users\Наталья\Desktop\фото музей\IMG-20210121-WA0041-300x169.jpg"/>
          <p:cNvPicPr>
            <a:picLocks noChangeAspect="1" noChangeArrowheads="1"/>
          </p:cNvPicPr>
          <p:nvPr/>
        </p:nvPicPr>
        <p:blipFill>
          <a:blip r:embed="rId2"/>
          <a:srcRect/>
          <a:stretch>
            <a:fillRect/>
          </a:stretch>
        </p:blipFill>
        <p:spPr bwMode="auto">
          <a:xfrm>
            <a:off x="6286512" y="4857760"/>
            <a:ext cx="2571768" cy="1609725"/>
          </a:xfrm>
          <a:prstGeom prst="rect">
            <a:avLst/>
          </a:prstGeom>
          <a:noFill/>
        </p:spPr>
      </p:pic>
      <p:pic>
        <p:nvPicPr>
          <p:cNvPr id="9219" name="Picture 3" descr="C:\Users\Наталья\Desktop\фото музей\IMG-20210121-WA0044-300x169.jpg"/>
          <p:cNvPicPr>
            <a:picLocks noChangeAspect="1" noChangeArrowheads="1"/>
          </p:cNvPicPr>
          <p:nvPr/>
        </p:nvPicPr>
        <p:blipFill>
          <a:blip r:embed="rId3"/>
          <a:srcRect/>
          <a:stretch>
            <a:fillRect/>
          </a:stretch>
        </p:blipFill>
        <p:spPr bwMode="auto">
          <a:xfrm>
            <a:off x="285720" y="4857760"/>
            <a:ext cx="2857500" cy="1609725"/>
          </a:xfrm>
          <a:prstGeom prst="rect">
            <a:avLst/>
          </a:prstGeom>
          <a:noFill/>
        </p:spPr>
      </p:pic>
      <p:pic>
        <p:nvPicPr>
          <p:cNvPr id="5123" name="Picture 3" descr="C:\Users\Наталья\Desktop\IMG-20210416-WA0013-225x300.jpg"/>
          <p:cNvPicPr>
            <a:picLocks noChangeAspect="1" noChangeArrowheads="1"/>
          </p:cNvPicPr>
          <p:nvPr/>
        </p:nvPicPr>
        <p:blipFill>
          <a:blip r:embed="rId4"/>
          <a:srcRect/>
          <a:stretch>
            <a:fillRect/>
          </a:stretch>
        </p:blipFill>
        <p:spPr bwMode="auto">
          <a:xfrm>
            <a:off x="2000232" y="357166"/>
            <a:ext cx="2143125" cy="2714644"/>
          </a:xfrm>
          <a:prstGeom prst="rect">
            <a:avLst/>
          </a:prstGeom>
          <a:noFill/>
        </p:spPr>
      </p:pic>
      <p:pic>
        <p:nvPicPr>
          <p:cNvPr id="5124" name="Picture 4" descr="C:\Users\Наталья\Desktop\IMG-20210416-WA0014-225x300.jpg"/>
          <p:cNvPicPr>
            <a:picLocks noChangeAspect="1" noChangeArrowheads="1"/>
          </p:cNvPicPr>
          <p:nvPr/>
        </p:nvPicPr>
        <p:blipFill>
          <a:blip r:embed="rId5"/>
          <a:srcRect/>
          <a:stretch>
            <a:fillRect/>
          </a:stretch>
        </p:blipFill>
        <p:spPr bwMode="auto">
          <a:xfrm>
            <a:off x="5572132" y="357166"/>
            <a:ext cx="2143125" cy="2714644"/>
          </a:xfrm>
          <a:prstGeom prst="rect">
            <a:avLst/>
          </a:prstGeom>
          <a:noFill/>
        </p:spPr>
      </p:pic>
      <p:pic>
        <p:nvPicPr>
          <p:cNvPr id="4098" name="Picture 2"/>
          <p:cNvPicPr>
            <a:picLocks noChangeAspect="1" noChangeArrowheads="1"/>
          </p:cNvPicPr>
          <p:nvPr/>
        </p:nvPicPr>
        <p:blipFill>
          <a:blip r:embed="rId6"/>
          <a:srcRect/>
          <a:stretch>
            <a:fillRect/>
          </a:stretch>
        </p:blipFill>
        <p:spPr bwMode="auto">
          <a:xfrm>
            <a:off x="4286248" y="357166"/>
            <a:ext cx="1171575" cy="27146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7"/>
          <a:srcRect/>
          <a:stretch>
            <a:fillRect/>
          </a:stretch>
        </p:blipFill>
        <p:spPr bwMode="auto">
          <a:xfrm>
            <a:off x="3357554" y="4929198"/>
            <a:ext cx="2857500" cy="16097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43240" y="6215082"/>
            <a:ext cx="2928958" cy="461665"/>
          </a:xfrm>
          <a:prstGeom prst="rect">
            <a:avLst/>
          </a:prstGeom>
        </p:spPr>
        <p:txBody>
          <a:bodyPr wrap="square">
            <a:spAutoFit/>
          </a:bodyPr>
          <a:lstStyle/>
          <a:p>
            <a:pPr marL="0" indent="0" algn="ctr">
              <a:buNone/>
            </a:pPr>
            <a:r>
              <a:rPr lang="ru-RU" sz="2400" dirty="0" smtClean="0">
                <a:solidFill>
                  <a:srgbClr val="285D6A"/>
                </a:solidFill>
              </a:rPr>
              <a:t> </a:t>
            </a:r>
            <a:endParaRPr lang="ru-RU" sz="2200" dirty="0" smtClean="0">
              <a:solidFill>
                <a:srgbClr val="285D6A"/>
              </a:solidFill>
              <a:latin typeface="+mn-lt"/>
            </a:endParaRPr>
          </a:p>
        </p:txBody>
      </p:sp>
      <p:sp>
        <p:nvSpPr>
          <p:cNvPr id="4" name="Заголовок 3"/>
          <p:cNvSpPr>
            <a:spLocks noGrp="1"/>
          </p:cNvSpPr>
          <p:nvPr>
            <p:ph type="title"/>
          </p:nvPr>
        </p:nvSpPr>
        <p:spPr>
          <a:xfrm>
            <a:off x="457200" y="273050"/>
            <a:ext cx="4186238" cy="727058"/>
          </a:xfrm>
        </p:spPr>
        <p:txBody>
          <a:bodyPr/>
          <a:lstStyle/>
          <a:p>
            <a:r>
              <a:rPr lang="ru-RU" dirty="0" smtClean="0">
                <a:latin typeface="Times New Roman" pitchFamily="18" charset="0"/>
                <a:cs typeface="Times New Roman" pitchFamily="18" charset="0"/>
              </a:rPr>
              <a:t>Экскурсионная работа</a:t>
            </a:r>
            <a:endParaRPr lang="ru-RU" dirty="0">
              <a:latin typeface="Times New Roman" pitchFamily="18" charset="0"/>
              <a:cs typeface="Times New Roman" pitchFamily="18" charset="0"/>
            </a:endParaRPr>
          </a:p>
        </p:txBody>
      </p:sp>
      <p:sp>
        <p:nvSpPr>
          <p:cNvPr id="6" name="Текст 5"/>
          <p:cNvSpPr>
            <a:spLocks noGrp="1"/>
          </p:cNvSpPr>
          <p:nvPr>
            <p:ph type="body" sz="half" idx="2"/>
          </p:nvPr>
        </p:nvSpPr>
        <p:spPr>
          <a:xfrm>
            <a:off x="357158" y="1142984"/>
            <a:ext cx="5572164" cy="4691063"/>
          </a:xfrm>
        </p:spPr>
        <p:txBody>
          <a:bodyPr/>
          <a:lstStyle/>
          <a:p>
            <a:r>
              <a:rPr lang="ru-RU" sz="2000" dirty="0" smtClean="0">
                <a:latin typeface="Times New Roman" pitchFamily="18" charset="0"/>
                <a:cs typeface="Times New Roman" pitchFamily="18" charset="0"/>
              </a:rPr>
              <a:t>Старшеклассники становятся лекторами и участниками сценариев торжественных мероприятий, самостоятельно проводят экскурсии. </a:t>
            </a:r>
          </a:p>
          <a:p>
            <a:r>
              <a:rPr lang="ru-RU" sz="2000" dirty="0" smtClean="0">
                <a:latin typeface="Times New Roman" pitchFamily="18" charset="0"/>
                <a:cs typeface="Times New Roman" pitchFamily="18" charset="0"/>
              </a:rPr>
              <a:t>За увлекательную виртуальную экскурсию по школьному музею в рамках заочного этапа районной презентационной площадки «Музейный вернисаж»  Пузанов Иван, Данков Данил, Зубкова Анастасия и </a:t>
            </a:r>
            <a:r>
              <a:rPr lang="ru-RU" sz="2000" dirty="0" err="1" smtClean="0">
                <a:latin typeface="Times New Roman" pitchFamily="18" charset="0"/>
                <a:cs typeface="Times New Roman" pitchFamily="18" charset="0"/>
              </a:rPr>
              <a:t>Трунов</a:t>
            </a:r>
            <a:r>
              <a:rPr lang="ru-RU" sz="2000" dirty="0" smtClean="0">
                <a:latin typeface="Times New Roman" pitchFamily="18" charset="0"/>
                <a:cs typeface="Times New Roman" pitchFamily="18" charset="0"/>
              </a:rPr>
              <a:t> Егор награждены Дипломом Комитета по образованию города Барнаула.</a:t>
            </a:r>
          </a:p>
          <a:p>
            <a:r>
              <a:rPr lang="ru-RU" sz="2000" dirty="0" smtClean="0">
                <a:latin typeface="Times New Roman" pitchFamily="18" charset="0"/>
                <a:cs typeface="Times New Roman" pitchFamily="18" charset="0"/>
              </a:rPr>
              <a:t> Отмечена Дипломом работа руководителя музея Найденовой Людмилы Григорьевны. </a:t>
            </a:r>
            <a:endParaRPr lang="ru-RU" sz="2000" b="1"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pic>
        <p:nvPicPr>
          <p:cNvPr id="7" name="Picture 2"/>
          <p:cNvPicPr>
            <a:picLocks noGrp="1" noChangeAspect="1" noChangeArrowheads="1"/>
          </p:cNvPicPr>
          <p:nvPr>
            <p:ph idx="1"/>
          </p:nvPr>
        </p:nvPicPr>
        <p:blipFill>
          <a:blip r:embed="rId2"/>
          <a:srcRect/>
          <a:stretch>
            <a:fillRect/>
          </a:stretch>
        </p:blipFill>
        <p:spPr bwMode="auto">
          <a:xfrm>
            <a:off x="6858016" y="2571744"/>
            <a:ext cx="1857388" cy="2500330"/>
          </a:xfrm>
          <a:prstGeom prst="rect">
            <a:avLst/>
          </a:prstGeom>
          <a:noFill/>
          <a:ln w="9525">
            <a:noFill/>
            <a:miter lim="800000"/>
            <a:headEnd/>
            <a:tailEnd/>
          </a:ln>
          <a:effectLst/>
        </p:spPr>
      </p:pic>
      <p:pic>
        <p:nvPicPr>
          <p:cNvPr id="8" name="Picture 6"/>
          <p:cNvPicPr>
            <a:picLocks noChangeAspect="1" noChangeArrowheads="1"/>
          </p:cNvPicPr>
          <p:nvPr/>
        </p:nvPicPr>
        <p:blipFill>
          <a:blip r:embed="rId3"/>
          <a:srcRect/>
          <a:stretch>
            <a:fillRect/>
          </a:stretch>
        </p:blipFill>
        <p:spPr bwMode="auto">
          <a:xfrm>
            <a:off x="5857884" y="428604"/>
            <a:ext cx="2857500" cy="2143125"/>
          </a:xfrm>
          <a:prstGeom prst="rect">
            <a:avLst/>
          </a:prstGeom>
          <a:noFill/>
          <a:ln w="9525">
            <a:noFill/>
            <a:miter lim="800000"/>
            <a:headEnd/>
            <a:tailEnd/>
          </a:ln>
          <a:effectLst/>
        </p:spPr>
      </p:pic>
      <p:pic>
        <p:nvPicPr>
          <p:cNvPr id="9" name="Picture 5"/>
          <p:cNvPicPr>
            <a:picLocks noChangeAspect="1" noChangeArrowheads="1"/>
          </p:cNvPicPr>
          <p:nvPr/>
        </p:nvPicPr>
        <p:blipFill>
          <a:blip r:embed="rId4"/>
          <a:srcRect/>
          <a:stretch>
            <a:fillRect/>
          </a:stretch>
        </p:blipFill>
        <p:spPr bwMode="auto">
          <a:xfrm>
            <a:off x="6072198" y="5000636"/>
            <a:ext cx="2643186" cy="164305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sz="2800" dirty="0" smtClean="0">
                <a:latin typeface="Times New Roman" pitchFamily="18" charset="0"/>
                <a:cs typeface="Times New Roman" pitchFamily="18" charset="0"/>
              </a:rPr>
              <a:t>Профиль музея - военно-исторический, обусловлен</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специализацией музейного собрания и деятельности музея.</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Статус музея – музей образовательной организации</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lvl="0"/>
            <a:r>
              <a:rPr lang="ru-RU" dirty="0" smtClean="0">
                <a:latin typeface="Times New Roman" pitchFamily="18" charset="0"/>
                <a:cs typeface="Times New Roman" pitchFamily="18" charset="0"/>
              </a:rPr>
              <a:t>Музей был открыт в результате продолжительной собирательской, поисковой, краеведческой работы учеников и педагогов.</a:t>
            </a:r>
            <a:endParaRPr lang="ru-RU"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Дата открытия музея 06 июня 1985 год</a:t>
            </a:r>
            <a:endParaRPr lang="ru-RU"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285720" y="5072074"/>
            <a:ext cx="8501122" cy="157163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785926"/>
            <a:ext cx="8077200" cy="1128714"/>
          </a:xfrm>
        </p:spPr>
        <p:txBody>
          <a:bodyPr/>
          <a:lstStyle/>
          <a:p>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b="1" dirty="0" smtClean="0">
                <a:latin typeface="Times New Roman" pitchFamily="18" charset="0"/>
                <a:cs typeface="Times New Roman" pitchFamily="18" charset="0"/>
              </a:rPr>
              <a:t>Фонды музея</a:t>
            </a:r>
            <a:endParaRPr lang="ru-RU" sz="2400"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3357562"/>
            <a:ext cx="8077200" cy="3043238"/>
          </a:xfrm>
        </p:spPr>
        <p:txBody>
          <a:bodyPr/>
          <a:lstStyle/>
          <a:p>
            <a:pPr>
              <a:buNone/>
            </a:pPr>
            <a:r>
              <a:rPr lang="ru-RU" sz="2400" dirty="0" smtClean="0"/>
              <a:t>    </a:t>
            </a:r>
            <a:r>
              <a:rPr lang="ru-RU" sz="2000" dirty="0" smtClean="0">
                <a:latin typeface="Times New Roman" pitchFamily="18" charset="0"/>
                <a:cs typeface="Times New Roman" pitchFamily="18" charset="0"/>
              </a:rPr>
              <a:t>На учете  в музейной коллекции 1190 экспонатов, из них 190 подлинников. В витринах, шкафах и на стендах размещены личные вещи ветеранов, выпускников-героев, переданные на хранение в музей их близкими; документы, фото- и видео- материалы, картины, макеты, альбомы, кубки, наградные знаки, значки,  книги, журналы  и материалы исследовательских работ учащихся гимназии.</a:t>
            </a:r>
          </a:p>
          <a:p>
            <a:endParaRPr lang="ru-RU" sz="2400" dirty="0"/>
          </a:p>
        </p:txBody>
      </p:sp>
      <p:pic>
        <p:nvPicPr>
          <p:cNvPr id="10242" name="Picture 2"/>
          <p:cNvPicPr>
            <a:picLocks noChangeAspect="1" noChangeArrowheads="1"/>
          </p:cNvPicPr>
          <p:nvPr/>
        </p:nvPicPr>
        <p:blipFill>
          <a:blip r:embed="rId2" cstate="print"/>
          <a:srcRect/>
          <a:stretch>
            <a:fillRect/>
          </a:stretch>
        </p:blipFill>
        <p:spPr bwMode="auto">
          <a:xfrm>
            <a:off x="357158" y="428604"/>
            <a:ext cx="8501122" cy="157163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5757874" cy="1162050"/>
          </a:xfrm>
        </p:spPr>
        <p:txBody>
          <a:bodyPr/>
          <a:lstStyle/>
          <a:p>
            <a:r>
              <a:rPr lang="ru-RU" dirty="0" smtClean="0">
                <a:latin typeface="Times New Roman" pitchFamily="18" charset="0"/>
                <a:cs typeface="Times New Roman" pitchFamily="18" charset="0"/>
              </a:rPr>
              <a:t>Музей Воинской славы в своей деятельности ставит следующие задачи:</a:t>
            </a:r>
            <a:endParaRPr lang="ru-RU" dirty="0">
              <a:latin typeface="Times New Roman" pitchFamily="18" charset="0"/>
              <a:cs typeface="Times New Roman" pitchFamily="18" charset="0"/>
            </a:endParaRPr>
          </a:p>
        </p:txBody>
      </p:sp>
      <p:sp>
        <p:nvSpPr>
          <p:cNvPr id="4" name="Текст 3"/>
          <p:cNvSpPr>
            <a:spLocks noGrp="1"/>
          </p:cNvSpPr>
          <p:nvPr>
            <p:ph type="body" sz="half" idx="2"/>
          </p:nvPr>
        </p:nvSpPr>
        <p:spPr>
          <a:xfrm>
            <a:off x="457200" y="1435100"/>
            <a:ext cx="5829312" cy="4691063"/>
          </a:xfrm>
        </p:spPr>
        <p:txBody>
          <a:bodyPr/>
          <a:lstStyle/>
          <a:p>
            <a:pPr lvl="0">
              <a:buFont typeface="Arial" pitchFamily="34" charset="0"/>
              <a:buChar char="•"/>
            </a:pPr>
            <a:r>
              <a:rPr lang="ru-RU" sz="1800" dirty="0" smtClean="0">
                <a:latin typeface="Times New Roman" pitchFamily="18" charset="0"/>
                <a:cs typeface="Times New Roman" pitchFamily="18" charset="0"/>
              </a:rPr>
              <a:t>формирование у учащихся гражданских, патриотических качеств, личностного, эмоционального отношения к историческим фактам, к подвигам  наших героев-выпускников; </a:t>
            </a:r>
          </a:p>
          <a:p>
            <a:pPr lvl="0">
              <a:buFont typeface="Arial" pitchFamily="34" charset="0"/>
              <a:buChar char="•"/>
            </a:pPr>
            <a:r>
              <a:rPr lang="ru-RU" sz="1800" dirty="0" smtClean="0">
                <a:latin typeface="Times New Roman" pitchFamily="18" charset="0"/>
                <a:cs typeface="Times New Roman" pitchFamily="18" charset="0"/>
              </a:rPr>
              <a:t>приобщение обучающихся к изучению истории родного края, школы, сохранение и поддержание традиций образовательного учреждения</a:t>
            </a:r>
          </a:p>
          <a:p>
            <a:pPr lvl="0">
              <a:buFont typeface="Arial" pitchFamily="34" charset="0"/>
              <a:buChar char="•"/>
            </a:pPr>
            <a:r>
              <a:rPr lang="ru-RU" sz="1800" dirty="0" smtClean="0">
                <a:latin typeface="Times New Roman" pitchFamily="18" charset="0"/>
                <a:cs typeface="Times New Roman" pitchFamily="18" charset="0"/>
              </a:rPr>
              <a:t>совершенствование образовательного процесса средствами дополнительного обучения; развитие познавательных интересов и способностей  учащихся с практическими навыками поисковой, исследовательской деятельности;  </a:t>
            </a:r>
          </a:p>
          <a:p>
            <a:pPr lvl="0">
              <a:buFont typeface="Arial" pitchFamily="34" charset="0"/>
              <a:buChar char="•"/>
            </a:pPr>
            <a:r>
              <a:rPr lang="ru-RU" sz="1800" dirty="0" smtClean="0">
                <a:latin typeface="Times New Roman" pitchFamily="18" charset="0"/>
                <a:cs typeface="Times New Roman" pitchFamily="18" charset="0"/>
              </a:rPr>
              <a:t> пополнение музейных фондов.</a:t>
            </a:r>
            <a:endParaRPr lang="ru-RU" sz="1800" b="1" dirty="0" smtClean="0">
              <a:latin typeface="Times New Roman" pitchFamily="18" charset="0"/>
              <a:cs typeface="Times New Roman" pitchFamily="18" charset="0"/>
            </a:endParaRPr>
          </a:p>
          <a:p>
            <a:endParaRPr lang="ru-RU" dirty="0"/>
          </a:p>
        </p:txBody>
      </p:sp>
      <p:pic>
        <p:nvPicPr>
          <p:cNvPr id="5" name="Picture 2"/>
          <p:cNvPicPr>
            <a:picLocks noGrp="1" noChangeAspect="1" noChangeArrowheads="1"/>
          </p:cNvPicPr>
          <p:nvPr>
            <p:ph idx="1"/>
          </p:nvPr>
        </p:nvPicPr>
        <p:blipFill>
          <a:blip r:embed="rId2"/>
          <a:srcRect/>
          <a:stretch>
            <a:fillRect/>
          </a:stretch>
        </p:blipFill>
        <p:spPr bwMode="auto">
          <a:xfrm>
            <a:off x="6500826" y="1785926"/>
            <a:ext cx="2185988" cy="865688"/>
          </a:xfrm>
          <a:prstGeom prst="rect">
            <a:avLst/>
          </a:prstGeom>
          <a:noFill/>
          <a:ln w="9525">
            <a:noFill/>
            <a:miter lim="800000"/>
            <a:headEnd/>
            <a:tailEnd/>
          </a:ln>
          <a:effectLst/>
        </p:spPr>
      </p:pic>
      <p:pic>
        <p:nvPicPr>
          <p:cNvPr id="6" name="Picture 3" descr="C:\Users\Наталья\Desktop\фото музей\IMG-20210121-WA0044-300x169.jpg"/>
          <p:cNvPicPr>
            <a:picLocks noChangeAspect="1" noChangeArrowheads="1"/>
          </p:cNvPicPr>
          <p:nvPr/>
        </p:nvPicPr>
        <p:blipFill>
          <a:blip r:embed="rId3"/>
          <a:srcRect/>
          <a:stretch>
            <a:fillRect/>
          </a:stretch>
        </p:blipFill>
        <p:spPr bwMode="auto">
          <a:xfrm>
            <a:off x="6072198" y="214290"/>
            <a:ext cx="2857500" cy="1609725"/>
          </a:xfrm>
          <a:prstGeom prst="rect">
            <a:avLst/>
          </a:prstGeom>
          <a:noFill/>
        </p:spPr>
      </p:pic>
      <p:pic>
        <p:nvPicPr>
          <p:cNvPr id="7" name="Picture 2" descr="C:\Users\Наталья\Desktop\фото музей\IMG_20210121_104743_1-300x225.jpg"/>
          <p:cNvPicPr>
            <a:picLocks noChangeAspect="1" noChangeArrowheads="1"/>
          </p:cNvPicPr>
          <p:nvPr/>
        </p:nvPicPr>
        <p:blipFill>
          <a:blip r:embed="rId4"/>
          <a:srcRect/>
          <a:stretch>
            <a:fillRect/>
          </a:stretch>
        </p:blipFill>
        <p:spPr bwMode="auto">
          <a:xfrm>
            <a:off x="6286512" y="2643182"/>
            <a:ext cx="2643186" cy="2143125"/>
          </a:xfrm>
          <a:prstGeom prst="rect">
            <a:avLst/>
          </a:prstGeom>
          <a:noFill/>
        </p:spPr>
      </p:pic>
      <p:pic>
        <p:nvPicPr>
          <p:cNvPr id="8" name="Picture 3" descr="C:\Users\Наталья\Desktop\фото музей\9.jpg"/>
          <p:cNvPicPr>
            <a:picLocks noChangeAspect="1" noChangeArrowheads="1"/>
          </p:cNvPicPr>
          <p:nvPr/>
        </p:nvPicPr>
        <p:blipFill>
          <a:blip r:embed="rId5" cstate="print"/>
          <a:srcRect/>
          <a:stretch>
            <a:fillRect/>
          </a:stretch>
        </p:blipFill>
        <p:spPr bwMode="auto">
          <a:xfrm>
            <a:off x="6286512" y="4643446"/>
            <a:ext cx="2643206" cy="1759958"/>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1385910"/>
          </a:xfrm>
        </p:spPr>
        <p:txBody>
          <a:bodyPr/>
          <a:lstStyle/>
          <a:p>
            <a:r>
              <a:rPr lang="ru-RU" sz="2000" b="1" dirty="0" smtClean="0">
                <a:latin typeface="Times New Roman" pitchFamily="18" charset="0"/>
                <a:cs typeface="Times New Roman" pitchFamily="18" charset="0"/>
              </a:rPr>
              <a:t>В музее представлены стационарные экспозиции по разделам:</a:t>
            </a:r>
            <a:endParaRPr lang="ru-RU" sz="2000" b="1" dirty="0">
              <a:latin typeface="Times New Roman" pitchFamily="18" charset="0"/>
              <a:cs typeface="Times New Roman" pitchFamily="18" charset="0"/>
            </a:endParaRPr>
          </a:p>
        </p:txBody>
      </p:sp>
      <p:sp>
        <p:nvSpPr>
          <p:cNvPr id="3" name="Содержимое 2"/>
          <p:cNvSpPr>
            <a:spLocks noGrp="1"/>
          </p:cNvSpPr>
          <p:nvPr>
            <p:ph idx="1"/>
          </p:nvPr>
        </p:nvSpPr>
        <p:spPr>
          <a:xfrm>
            <a:off x="571472" y="928670"/>
            <a:ext cx="6934224" cy="4714908"/>
          </a:xfrm>
        </p:spPr>
        <p:txBody>
          <a:bodyPr/>
          <a:lstStyle/>
          <a:p>
            <a:pPr>
              <a:buNone/>
            </a:pPr>
            <a:r>
              <a:rPr lang="ru-RU" sz="2000" dirty="0" smtClean="0"/>
              <a:t> 1</a:t>
            </a:r>
            <a:r>
              <a:rPr lang="ru-RU" sz="2000" dirty="0" smtClean="0">
                <a:latin typeface="Times New Roman" pitchFamily="18" charset="0"/>
                <a:cs typeface="Times New Roman" pitchFamily="18" charset="0"/>
              </a:rPr>
              <a:t>. История пограничных войск,</a:t>
            </a:r>
          </a:p>
          <a:p>
            <a:pPr>
              <a:buNone/>
            </a:pPr>
            <a:r>
              <a:rPr lang="ru-RU" sz="2000" dirty="0" smtClean="0">
                <a:latin typeface="Times New Roman" pitchFamily="18" charset="0"/>
                <a:cs typeface="Times New Roman" pitchFamily="18" charset="0"/>
              </a:rPr>
              <a:t> 2. Пограничники – герои Бреста,</a:t>
            </a:r>
          </a:p>
          <a:p>
            <a:pPr>
              <a:buNone/>
            </a:pPr>
            <a:r>
              <a:rPr lang="ru-RU" sz="2000" dirty="0" smtClean="0">
                <a:latin typeface="Times New Roman" pitchFamily="18" charset="0"/>
                <a:cs typeface="Times New Roman" pitchFamily="18" charset="0"/>
              </a:rPr>
              <a:t> 3. Подвиг пограничников Дальнего Востока,</a:t>
            </a:r>
          </a:p>
          <a:p>
            <a:pPr>
              <a:buNone/>
            </a:pPr>
            <a:r>
              <a:rPr lang="ru-RU" sz="2000" dirty="0" smtClean="0">
                <a:latin typeface="Times New Roman" pitchFamily="18" charset="0"/>
                <a:cs typeface="Times New Roman" pitchFamily="18" charset="0"/>
              </a:rPr>
              <a:t> 4. Алтайская пограничная застава,</a:t>
            </a:r>
          </a:p>
          <a:p>
            <a:pPr>
              <a:buNone/>
            </a:pPr>
            <a:r>
              <a:rPr lang="ru-RU" sz="2000" dirty="0" smtClean="0">
                <a:latin typeface="Times New Roman" pitchFamily="18" charset="0"/>
                <a:cs typeface="Times New Roman" pitchFamily="18" charset="0"/>
              </a:rPr>
              <a:t> 5. Великая Отечественная война,</a:t>
            </a:r>
          </a:p>
          <a:p>
            <a:pPr>
              <a:buNone/>
            </a:pPr>
            <a:r>
              <a:rPr lang="ru-RU" sz="2000" dirty="0" smtClean="0">
                <a:latin typeface="Times New Roman" pitchFamily="18" charset="0"/>
                <a:cs typeface="Times New Roman" pitchFamily="18" charset="0"/>
              </a:rPr>
              <a:t> 6. Ветераны </a:t>
            </a:r>
            <a:r>
              <a:rPr lang="ru-RU" sz="2000" dirty="0" err="1" smtClean="0">
                <a:latin typeface="Times New Roman" pitchFamily="18" charset="0"/>
                <a:cs typeface="Times New Roman" pitchFamily="18" charset="0"/>
              </a:rPr>
              <a:t>ВОв</a:t>
            </a:r>
            <a:r>
              <a:rPr lang="ru-RU" sz="2000" dirty="0" smtClean="0">
                <a:latin typeface="Times New Roman" pitchFamily="18" charset="0"/>
                <a:cs typeface="Times New Roman" pitchFamily="18" charset="0"/>
              </a:rPr>
              <a:t> Центрального района и п. Южный,</a:t>
            </a:r>
          </a:p>
          <a:p>
            <a:pPr>
              <a:buNone/>
            </a:pPr>
            <a:r>
              <a:rPr lang="ru-RU" sz="2000" dirty="0" smtClean="0">
                <a:latin typeface="Times New Roman" pitchFamily="18" charset="0"/>
                <a:cs typeface="Times New Roman" pitchFamily="18" charset="0"/>
              </a:rPr>
              <a:t> 7. Герой Советского Союза Константин Павлюков,</a:t>
            </a:r>
          </a:p>
          <a:p>
            <a:pPr>
              <a:buNone/>
            </a:pPr>
            <a:r>
              <a:rPr lang="ru-RU" sz="2000" dirty="0" smtClean="0">
                <a:latin typeface="Times New Roman" pitchFamily="18" charset="0"/>
                <a:cs typeface="Times New Roman" pitchFamily="18" charset="0"/>
              </a:rPr>
              <a:t> 8. Герой Чеченской войны Михаил </a:t>
            </a:r>
            <a:r>
              <a:rPr lang="ru-RU" sz="2000" dirty="0" err="1" smtClean="0">
                <a:latin typeface="Times New Roman" pitchFamily="18" charset="0"/>
                <a:cs typeface="Times New Roman" pitchFamily="18" charset="0"/>
              </a:rPr>
              <a:t>Безгинов</a:t>
            </a:r>
            <a:r>
              <a:rPr lang="ru-RU" sz="2000" dirty="0" smtClean="0">
                <a:latin typeface="Times New Roman" pitchFamily="18" charset="0"/>
                <a:cs typeface="Times New Roman" pitchFamily="18" charset="0"/>
              </a:rPr>
              <a:t>,</a:t>
            </a:r>
          </a:p>
          <a:p>
            <a:pPr>
              <a:buNone/>
            </a:pPr>
            <a:r>
              <a:rPr lang="ru-RU" sz="2000" dirty="0" smtClean="0">
                <a:latin typeface="Times New Roman" pitchFamily="18" charset="0"/>
                <a:cs typeface="Times New Roman" pitchFamily="18" charset="0"/>
              </a:rPr>
              <a:t>     награжден двумя орденами Мужества,</a:t>
            </a:r>
          </a:p>
          <a:p>
            <a:pPr>
              <a:buNone/>
            </a:pPr>
            <a:r>
              <a:rPr lang="ru-RU" sz="2000" dirty="0" smtClean="0">
                <a:latin typeface="Times New Roman" pitchFamily="18" charset="0"/>
                <a:cs typeface="Times New Roman" pitchFamily="18" charset="0"/>
              </a:rPr>
              <a:t> 9. Кавалер ордена Мужества Михаил Цаплин,</a:t>
            </a:r>
          </a:p>
          <a:p>
            <a:pPr>
              <a:buNone/>
            </a:pPr>
            <a:r>
              <a:rPr lang="ru-RU" sz="2000" dirty="0" smtClean="0">
                <a:latin typeface="Times New Roman" pitchFamily="18" charset="0"/>
                <a:cs typeface="Times New Roman" pitchFamily="18" charset="0"/>
              </a:rPr>
              <a:t> 10. Герои-выпускники,</a:t>
            </a:r>
          </a:p>
          <a:p>
            <a:pPr>
              <a:buNone/>
            </a:pPr>
            <a:r>
              <a:rPr lang="ru-RU" sz="2000" dirty="0" smtClean="0">
                <a:latin typeface="Times New Roman" pitchFamily="18" charset="0"/>
                <a:cs typeface="Times New Roman" pitchFamily="18" charset="0"/>
              </a:rPr>
              <a:t> 11. Авиация – любовь моя.</a:t>
            </a:r>
            <a:endParaRPr lang="ru-RU" sz="2000" b="1" dirty="0" smtClean="0">
              <a:latin typeface="Times New Roman" pitchFamily="18" charset="0"/>
              <a:cs typeface="Times New Roman" pitchFamily="18" charset="0"/>
            </a:endParaRPr>
          </a:p>
          <a:p>
            <a:endParaRPr lang="ru-RU" sz="2000" dirty="0"/>
          </a:p>
        </p:txBody>
      </p:sp>
      <p:pic>
        <p:nvPicPr>
          <p:cNvPr id="16387" name="Picture 3"/>
          <p:cNvPicPr>
            <a:picLocks noChangeAspect="1" noChangeArrowheads="1"/>
          </p:cNvPicPr>
          <p:nvPr/>
        </p:nvPicPr>
        <p:blipFill>
          <a:blip r:embed="rId2"/>
          <a:srcRect/>
          <a:stretch>
            <a:fillRect/>
          </a:stretch>
        </p:blipFill>
        <p:spPr bwMode="auto">
          <a:xfrm>
            <a:off x="6572264" y="2214554"/>
            <a:ext cx="2143140" cy="1857388"/>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5786446" y="4071942"/>
            <a:ext cx="2957505" cy="2178090"/>
          </a:xfrm>
          <a:prstGeom prst="rect">
            <a:avLst/>
          </a:prstGeom>
          <a:noFill/>
          <a:ln w="9525">
            <a:noFill/>
            <a:miter lim="800000"/>
            <a:headEnd/>
            <a:tailEnd/>
          </a:ln>
          <a:effectLst/>
        </p:spPr>
      </p:pic>
      <p:pic>
        <p:nvPicPr>
          <p:cNvPr id="7" name="Picture 3" descr="C:\Users\Наталья\Desktop\фото музей\IMG_20210121_104948-1-300x225 (1).jpg"/>
          <p:cNvPicPr>
            <a:picLocks noChangeAspect="1" noChangeArrowheads="1"/>
          </p:cNvPicPr>
          <p:nvPr/>
        </p:nvPicPr>
        <p:blipFill>
          <a:blip r:embed="rId4"/>
          <a:srcRect/>
          <a:stretch>
            <a:fillRect/>
          </a:stretch>
        </p:blipFill>
        <p:spPr bwMode="auto">
          <a:xfrm>
            <a:off x="6572264" y="1071546"/>
            <a:ext cx="1714512" cy="1143008"/>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00496" y="642918"/>
            <a:ext cx="4533904" cy="5029216"/>
          </a:xfrm>
        </p:spPr>
        <p:txBody>
          <a:bodyPr/>
          <a:lstStyle/>
          <a:p>
            <a:r>
              <a:rPr lang="ru-RU" sz="2000" dirty="0" smtClean="0">
                <a:latin typeface="Times New Roman" pitchFamily="18" charset="0"/>
                <a:cs typeface="Times New Roman" pitchFamily="18" charset="0"/>
              </a:rPr>
              <a:t>12 лет до 2020 года руководство музеем осуществляла </a:t>
            </a:r>
            <a:r>
              <a:rPr lang="ru-RU" sz="2000" b="1" dirty="0" smtClean="0">
                <a:latin typeface="Times New Roman" pitchFamily="18" charset="0"/>
                <a:cs typeface="Times New Roman" pitchFamily="18" charset="0"/>
              </a:rPr>
              <a:t>Найденова Людмила Григорьевна. </a:t>
            </a:r>
            <a:r>
              <a:rPr lang="ru-RU" sz="2000" dirty="0" smtClean="0">
                <a:latin typeface="Times New Roman" pitchFamily="18" charset="0"/>
                <a:cs typeface="Times New Roman" pitchFamily="18" charset="0"/>
              </a:rPr>
              <a:t>Эта работа была отмечена Грамотой администрации гимназии (2018 год), Грамотой Совета ветеранов Афганистана (2019 год), Грамотой Госдумы РФ (2017 год, вручена депутатом ГД  РФ Даниилом </a:t>
            </a:r>
            <a:r>
              <a:rPr lang="ru-RU" sz="2000" dirty="0" err="1" smtClean="0">
                <a:latin typeface="Times New Roman" pitchFamily="18" charset="0"/>
                <a:cs typeface="Times New Roman" pitchFamily="18" charset="0"/>
              </a:rPr>
              <a:t>Бессарабовым</a:t>
            </a:r>
            <a:r>
              <a:rPr lang="ru-RU" sz="2000" dirty="0" smtClean="0">
                <a:latin typeface="Times New Roman" pitchFamily="18" charset="0"/>
                <a:cs typeface="Times New Roman" pitchFamily="18" charset="0"/>
              </a:rPr>
              <a:t>).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 2020-21 учебном году руководителем музея стала  учитель истории и обществознания </a:t>
            </a:r>
            <a:r>
              <a:rPr lang="ru-RU" sz="2000" dirty="0" err="1" smtClean="0">
                <a:latin typeface="Times New Roman" pitchFamily="18" charset="0"/>
                <a:cs typeface="Times New Roman" pitchFamily="18" charset="0"/>
              </a:rPr>
              <a:t>Берус</a:t>
            </a:r>
            <a:r>
              <a:rPr lang="ru-RU" sz="2000" dirty="0" smtClean="0">
                <a:latin typeface="Times New Roman" pitchFamily="18" charset="0"/>
                <a:cs typeface="Times New Roman" pitchFamily="18" charset="0"/>
              </a:rPr>
              <a:t> Наталья Александровна.</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785786" y="785794"/>
            <a:ext cx="2967998" cy="4495800"/>
          </a:xfrm>
          <a:prstGeom prst="rect">
            <a:avLst/>
          </a:prstGeom>
          <a:noFill/>
          <a:ln w="9525">
            <a:noFill/>
            <a:miter lim="800000"/>
            <a:headEnd/>
            <a:tailEnd/>
          </a:ln>
          <a:effectLst/>
        </p:spPr>
      </p:pic>
      <p:sp>
        <p:nvSpPr>
          <p:cNvPr id="5" name="Прямоугольник 4"/>
          <p:cNvSpPr/>
          <p:nvPr/>
        </p:nvSpPr>
        <p:spPr>
          <a:xfrm>
            <a:off x="714348" y="5572140"/>
            <a:ext cx="4920649" cy="923330"/>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Найденова Людмила Григорьевна,</a:t>
            </a:r>
          </a:p>
          <a:p>
            <a:r>
              <a:rPr lang="ru-RU" b="1" dirty="0" smtClean="0">
                <a:solidFill>
                  <a:srgbClr val="002060"/>
                </a:solidFill>
                <a:latin typeface="Times New Roman" pitchFamily="18" charset="0"/>
                <a:cs typeface="Times New Roman" pitchFamily="18" charset="0"/>
              </a:rPr>
              <a:t>«Отличник народного просвещения», </a:t>
            </a:r>
          </a:p>
          <a:p>
            <a:r>
              <a:rPr lang="ru-RU" b="1" dirty="0" smtClean="0">
                <a:solidFill>
                  <a:srgbClr val="002060"/>
                </a:solidFill>
                <a:latin typeface="Times New Roman" pitchFamily="18" charset="0"/>
                <a:cs typeface="Times New Roman" pitchFamily="18" charset="0"/>
              </a:rPr>
              <a:t>ветеран  педагогического труда</a:t>
            </a:r>
            <a:endParaRPr lang="ru-RU"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pPr algn="just"/>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8" name="Текст 7"/>
          <p:cNvSpPr>
            <a:spLocks noGrp="1"/>
          </p:cNvSpPr>
          <p:nvPr>
            <p:ph type="body" idx="1"/>
          </p:nvPr>
        </p:nvSpPr>
        <p:spPr>
          <a:xfrm>
            <a:off x="428596" y="142852"/>
            <a:ext cx="4040188" cy="1643073"/>
          </a:xfrm>
        </p:spPr>
        <p:txBody>
          <a:bodyPr/>
          <a:lstStyle/>
          <a:p>
            <a:r>
              <a:rPr lang="ru-RU" dirty="0" smtClean="0">
                <a:latin typeface="Times New Roman" pitchFamily="18" charset="0"/>
                <a:cs typeface="Times New Roman" pitchFamily="18" charset="0"/>
              </a:rPr>
              <a:t>Формы и содержание работы музея: </a:t>
            </a:r>
            <a:br>
              <a:rPr lang="ru-RU" dirty="0" smtClean="0">
                <a:latin typeface="Times New Roman" pitchFamily="18" charset="0"/>
                <a:cs typeface="Times New Roman" pitchFamily="18" charset="0"/>
              </a:rPr>
            </a:br>
            <a:endParaRPr lang="ru-RU" dirty="0"/>
          </a:p>
        </p:txBody>
      </p:sp>
      <p:sp>
        <p:nvSpPr>
          <p:cNvPr id="5125" name="Rectangle 5"/>
          <p:cNvSpPr>
            <a:spLocks noGrp="1" noChangeArrowheads="1"/>
          </p:cNvSpPr>
          <p:nvPr>
            <p:ph sz="half" idx="2"/>
          </p:nvPr>
        </p:nvSpPr>
        <p:spPr>
          <a:xfrm>
            <a:off x="428596" y="1357298"/>
            <a:ext cx="4500594" cy="4483113"/>
          </a:xfrm>
        </p:spPr>
        <p:txBody>
          <a:bodyPr/>
          <a:lstStyle/>
          <a:p>
            <a:r>
              <a:rPr lang="ru-RU" sz="2000" dirty="0" smtClean="0">
                <a:latin typeface="Times New Roman" pitchFamily="18" charset="0"/>
                <a:cs typeface="Times New Roman" pitchFamily="18" charset="0"/>
              </a:rPr>
              <a:t>проведение экскурсий </a:t>
            </a:r>
          </a:p>
          <a:p>
            <a:r>
              <a:rPr lang="ru-RU" sz="2000" dirty="0" smtClean="0">
                <a:latin typeface="Times New Roman" pitchFamily="18" charset="0"/>
                <a:cs typeface="Times New Roman" pitchFamily="18" charset="0"/>
              </a:rPr>
              <a:t>поисково-исследовательская работа</a:t>
            </a:r>
            <a:endParaRPr lang="ru-RU" sz="2000" b="1"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использование материалов музея в учебно-воспитательной работе </a:t>
            </a:r>
          </a:p>
          <a:p>
            <a:r>
              <a:rPr lang="ru-RU" sz="2000" dirty="0" smtClean="0">
                <a:latin typeface="Times New Roman" pitchFamily="18" charset="0"/>
                <a:cs typeface="Times New Roman" pitchFamily="18" charset="0"/>
              </a:rPr>
              <a:t>проведение семинаров, конференций, конкурсов, чтений </a:t>
            </a:r>
            <a:endParaRPr lang="ru-RU" sz="2000" dirty="0">
              <a:latin typeface="Times New Roman" pitchFamily="18" charset="0"/>
              <a:cs typeface="Times New Roman" pitchFamily="18" charset="0"/>
            </a:endParaRPr>
          </a:p>
        </p:txBody>
      </p:sp>
      <p:sp>
        <p:nvSpPr>
          <p:cNvPr id="9" name="Текст 8"/>
          <p:cNvSpPr>
            <a:spLocks noGrp="1"/>
          </p:cNvSpPr>
          <p:nvPr>
            <p:ph type="body" sz="quarter" idx="3"/>
          </p:nvPr>
        </p:nvSpPr>
        <p:spPr>
          <a:xfrm>
            <a:off x="5143504" y="1"/>
            <a:ext cx="3543296" cy="1214422"/>
          </a:xfrm>
        </p:spPr>
        <p:txBody>
          <a:bodyPr/>
          <a:lstStyle/>
          <a:p>
            <a:r>
              <a:rPr lang="ru-RU" dirty="0" smtClean="0">
                <a:latin typeface="Times New Roman" pitchFamily="18" charset="0"/>
                <a:cs typeface="Times New Roman" pitchFamily="18" charset="0"/>
              </a:rPr>
              <a:t>Деятельность совета школьного музея</a:t>
            </a:r>
            <a:endParaRPr lang="ru-RU" dirty="0">
              <a:latin typeface="Times New Roman" pitchFamily="18" charset="0"/>
              <a:cs typeface="Times New Roman" pitchFamily="18" charset="0"/>
            </a:endParaRPr>
          </a:p>
        </p:txBody>
      </p:sp>
      <p:sp>
        <p:nvSpPr>
          <p:cNvPr id="10" name="Содержимое 9"/>
          <p:cNvSpPr>
            <a:spLocks noGrp="1"/>
          </p:cNvSpPr>
          <p:nvPr>
            <p:ph sz="quarter" idx="4"/>
          </p:nvPr>
        </p:nvSpPr>
        <p:spPr>
          <a:xfrm>
            <a:off x="4857752" y="1071546"/>
            <a:ext cx="3686172" cy="4554550"/>
          </a:xfrm>
        </p:spPr>
        <p:txBody>
          <a:bodyPr/>
          <a:lstStyle/>
          <a:p>
            <a:r>
              <a:rPr lang="ru-RU" sz="2000" dirty="0" smtClean="0">
                <a:latin typeface="Times New Roman" pitchFamily="18" charset="0"/>
                <a:cs typeface="Times New Roman" pitchFamily="18" charset="0"/>
              </a:rPr>
              <a:t>Поисково-собирательская группа</a:t>
            </a:r>
          </a:p>
          <a:p>
            <a:r>
              <a:rPr lang="ru-RU" sz="2000" dirty="0" smtClean="0">
                <a:latin typeface="Times New Roman" pitchFamily="18" charset="0"/>
                <a:cs typeface="Times New Roman" pitchFamily="18" charset="0"/>
              </a:rPr>
              <a:t>Фондовая группа</a:t>
            </a:r>
          </a:p>
          <a:p>
            <a:r>
              <a:rPr lang="ru-RU" sz="2000" dirty="0" smtClean="0">
                <a:latin typeface="Times New Roman" pitchFamily="18" charset="0"/>
                <a:cs typeface="Times New Roman" pitchFamily="18" charset="0"/>
              </a:rPr>
              <a:t>Экспозиционная группа</a:t>
            </a:r>
          </a:p>
          <a:p>
            <a:r>
              <a:rPr lang="ru-RU" sz="2000" dirty="0" smtClean="0">
                <a:latin typeface="Times New Roman" pitchFamily="18" charset="0"/>
                <a:cs typeface="Times New Roman" pitchFamily="18" charset="0"/>
              </a:rPr>
              <a:t>Экскурсионная группа</a:t>
            </a:r>
          </a:p>
          <a:p>
            <a:r>
              <a:rPr lang="ru-RU" sz="2000" dirty="0" smtClean="0">
                <a:latin typeface="Times New Roman" pitchFamily="18" charset="0"/>
                <a:cs typeface="Times New Roman" pitchFamily="18" charset="0"/>
              </a:rPr>
              <a:t>волонтеры</a:t>
            </a:r>
          </a:p>
          <a:p>
            <a:endParaRPr lang="ru-RU" dirty="0"/>
          </a:p>
        </p:txBody>
      </p:sp>
      <p:pic>
        <p:nvPicPr>
          <p:cNvPr id="6146" name="Picture 2" descr="C:\Users\Наталья\Desktop\фото музей\IMG_20210121_104936-300x225.jpg"/>
          <p:cNvPicPr>
            <a:picLocks noChangeAspect="1" noChangeArrowheads="1"/>
          </p:cNvPicPr>
          <p:nvPr/>
        </p:nvPicPr>
        <p:blipFill>
          <a:blip r:embed="rId2"/>
          <a:srcRect/>
          <a:stretch>
            <a:fillRect/>
          </a:stretch>
        </p:blipFill>
        <p:spPr bwMode="auto">
          <a:xfrm>
            <a:off x="3786182" y="4214818"/>
            <a:ext cx="2857500" cy="2143125"/>
          </a:xfrm>
          <a:prstGeom prst="rect">
            <a:avLst/>
          </a:prstGeom>
          <a:noFill/>
        </p:spPr>
      </p:pic>
      <p:pic>
        <p:nvPicPr>
          <p:cNvPr id="6148" name="Picture 4" descr="C:\Users\Наталья\Desktop\фото музей\IMG_20210121_105003-300x225.jpg"/>
          <p:cNvPicPr>
            <a:picLocks noChangeAspect="1" noChangeArrowheads="1"/>
          </p:cNvPicPr>
          <p:nvPr/>
        </p:nvPicPr>
        <p:blipFill>
          <a:blip r:embed="rId3"/>
          <a:srcRect/>
          <a:stretch>
            <a:fillRect/>
          </a:stretch>
        </p:blipFill>
        <p:spPr bwMode="auto">
          <a:xfrm>
            <a:off x="785786" y="4214818"/>
            <a:ext cx="2857500" cy="2143125"/>
          </a:xfrm>
          <a:prstGeom prst="rect">
            <a:avLst/>
          </a:prstGeom>
          <a:noFill/>
        </p:spPr>
      </p:pic>
      <p:pic>
        <p:nvPicPr>
          <p:cNvPr id="6149" name="Picture 5" descr="C:\Users\Наталья\Desktop\фото музей\IMG_20210121_122738-225x300.jpg"/>
          <p:cNvPicPr>
            <a:picLocks noChangeAspect="1" noChangeArrowheads="1"/>
          </p:cNvPicPr>
          <p:nvPr/>
        </p:nvPicPr>
        <p:blipFill>
          <a:blip r:embed="rId4"/>
          <a:srcRect/>
          <a:stretch>
            <a:fillRect/>
          </a:stretch>
        </p:blipFill>
        <p:spPr bwMode="auto">
          <a:xfrm>
            <a:off x="6786578" y="3500438"/>
            <a:ext cx="2143125" cy="28575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Times New Roman" pitchFamily="18" charset="0"/>
                <a:cs typeface="Times New Roman" pitchFamily="18" charset="0"/>
              </a:rPr>
              <a:t>21 января – день Памяти героя Советского Союза Константина Григорьевича Павлюкова</a:t>
            </a:r>
            <a:endParaRPr lang="ru-RU" sz="2400" dirty="0">
              <a:latin typeface="Times New Roman" pitchFamily="18" charset="0"/>
              <a:cs typeface="Times New Roman" pitchFamily="18" charset="0"/>
            </a:endParaRPr>
          </a:p>
        </p:txBody>
      </p:sp>
      <p:pic>
        <p:nvPicPr>
          <p:cNvPr id="4" name="Picture 5" descr="C:\Users\Наталья\Desktop\фото музей\IMG_20210121_122738-225x300.jpg"/>
          <p:cNvPicPr>
            <a:picLocks noGrp="1" noChangeAspect="1" noChangeArrowheads="1"/>
          </p:cNvPicPr>
          <p:nvPr>
            <p:ph idx="1"/>
          </p:nvPr>
        </p:nvPicPr>
        <p:blipFill>
          <a:blip r:embed="rId2"/>
          <a:srcRect/>
          <a:stretch>
            <a:fillRect/>
          </a:stretch>
        </p:blipFill>
        <p:spPr bwMode="auto">
          <a:xfrm>
            <a:off x="6500826" y="1285860"/>
            <a:ext cx="2143125" cy="2857500"/>
          </a:xfrm>
          <a:prstGeom prst="rect">
            <a:avLst/>
          </a:prstGeom>
          <a:noFill/>
        </p:spPr>
      </p:pic>
      <p:pic>
        <p:nvPicPr>
          <p:cNvPr id="5" name="Picture 5" descr="C:\Users\Наталья\Desktop\фото музей\IMG_20210121_104522-1-300x225.jpg"/>
          <p:cNvPicPr>
            <a:picLocks noChangeAspect="1" noChangeArrowheads="1"/>
          </p:cNvPicPr>
          <p:nvPr/>
        </p:nvPicPr>
        <p:blipFill>
          <a:blip r:embed="rId3"/>
          <a:srcRect/>
          <a:stretch>
            <a:fillRect/>
          </a:stretch>
        </p:blipFill>
        <p:spPr bwMode="auto">
          <a:xfrm>
            <a:off x="3143240" y="1643050"/>
            <a:ext cx="3143252" cy="2357454"/>
          </a:xfrm>
          <a:prstGeom prst="rect">
            <a:avLst/>
          </a:prstGeom>
          <a:noFill/>
        </p:spPr>
      </p:pic>
      <p:pic>
        <p:nvPicPr>
          <p:cNvPr id="7" name="Picture 4" descr="C:\Users\Наталья\Desktop\фото музей\DSCN3083-300x225.jpg"/>
          <p:cNvPicPr>
            <a:picLocks noChangeAspect="1" noChangeArrowheads="1"/>
          </p:cNvPicPr>
          <p:nvPr/>
        </p:nvPicPr>
        <p:blipFill>
          <a:blip r:embed="rId4"/>
          <a:srcRect/>
          <a:stretch>
            <a:fillRect/>
          </a:stretch>
        </p:blipFill>
        <p:spPr bwMode="auto">
          <a:xfrm>
            <a:off x="5857884" y="4214818"/>
            <a:ext cx="2857500" cy="2143125"/>
          </a:xfrm>
          <a:prstGeom prst="rect">
            <a:avLst/>
          </a:prstGeom>
          <a:noFill/>
        </p:spPr>
      </p:pic>
      <p:pic>
        <p:nvPicPr>
          <p:cNvPr id="8" name="Picture 6" descr="C:\Users\Наталья\Desktop\фото музей\IMG_20210121_125023_1.jpg"/>
          <p:cNvPicPr>
            <a:picLocks noChangeAspect="1" noChangeArrowheads="1"/>
          </p:cNvPicPr>
          <p:nvPr/>
        </p:nvPicPr>
        <p:blipFill>
          <a:blip r:embed="rId5" cstate="print"/>
          <a:srcRect/>
          <a:stretch>
            <a:fillRect/>
          </a:stretch>
        </p:blipFill>
        <p:spPr bwMode="auto">
          <a:xfrm>
            <a:off x="2928926" y="4143380"/>
            <a:ext cx="2786082" cy="2143140"/>
          </a:xfrm>
          <a:prstGeom prst="rect">
            <a:avLst/>
          </a:prstGeom>
          <a:noFill/>
        </p:spPr>
      </p:pic>
      <p:pic>
        <p:nvPicPr>
          <p:cNvPr id="9" name="Picture 6" descr="C:\Users\Наталья\Desktop\фото музей\IMG_20210121_123325_1-225x300.jpg"/>
          <p:cNvPicPr>
            <a:picLocks noChangeAspect="1" noChangeArrowheads="1"/>
          </p:cNvPicPr>
          <p:nvPr/>
        </p:nvPicPr>
        <p:blipFill>
          <a:blip r:embed="rId6"/>
          <a:srcRect/>
          <a:stretch>
            <a:fillRect/>
          </a:stretch>
        </p:blipFill>
        <p:spPr bwMode="auto">
          <a:xfrm>
            <a:off x="571472" y="1643050"/>
            <a:ext cx="2214578" cy="3286148"/>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dirty="0" smtClean="0">
                <a:latin typeface="Times New Roman" pitchFamily="18" charset="0"/>
                <a:cs typeface="Times New Roman" pitchFamily="18" charset="0"/>
              </a:rPr>
              <a:t>15 октября – День Памяти Михаила </a:t>
            </a:r>
            <a:r>
              <a:rPr lang="ru-RU" sz="2400" dirty="0" err="1" smtClean="0">
                <a:latin typeface="Times New Roman" pitchFamily="18" charset="0"/>
                <a:cs typeface="Times New Roman" pitchFamily="18" charset="0"/>
              </a:rPr>
              <a:t>Безгинова</a:t>
            </a:r>
            <a:endParaRPr lang="ru-RU" sz="2400" dirty="0">
              <a:latin typeface="Times New Roman" pitchFamily="18" charset="0"/>
              <a:cs typeface="Times New Roman" pitchFamily="18" charset="0"/>
            </a:endParaRPr>
          </a:p>
        </p:txBody>
      </p:sp>
      <p:pic>
        <p:nvPicPr>
          <p:cNvPr id="4" name="Picture 3"/>
          <p:cNvPicPr>
            <a:picLocks noGrp="1" noChangeAspect="1" noChangeArrowheads="1"/>
          </p:cNvPicPr>
          <p:nvPr>
            <p:ph idx="1"/>
          </p:nvPr>
        </p:nvPicPr>
        <p:blipFill>
          <a:blip r:embed="rId2"/>
          <a:srcRect/>
          <a:stretch>
            <a:fillRect/>
          </a:stretch>
        </p:blipFill>
        <p:spPr bwMode="auto">
          <a:xfrm>
            <a:off x="3643306" y="1500174"/>
            <a:ext cx="3552828" cy="2500330"/>
          </a:xfrm>
          <a:prstGeom prst="rect">
            <a:avLst/>
          </a:prstGeom>
          <a:noFill/>
          <a:ln w="9525">
            <a:noFill/>
            <a:miter lim="800000"/>
            <a:headEnd/>
            <a:tailEnd/>
          </a:ln>
          <a:effectLst/>
        </p:spPr>
      </p:pic>
      <p:pic>
        <p:nvPicPr>
          <p:cNvPr id="6" name="Picture 2" descr="C:\Users\Наталья\Desktop\фото музей\DSCN3082-300x225.jpg"/>
          <p:cNvPicPr>
            <a:picLocks noChangeAspect="1" noChangeArrowheads="1"/>
          </p:cNvPicPr>
          <p:nvPr/>
        </p:nvPicPr>
        <p:blipFill>
          <a:blip r:embed="rId3"/>
          <a:srcRect/>
          <a:stretch>
            <a:fillRect/>
          </a:stretch>
        </p:blipFill>
        <p:spPr bwMode="auto">
          <a:xfrm>
            <a:off x="4214810" y="4143380"/>
            <a:ext cx="2857500" cy="2143125"/>
          </a:xfrm>
          <a:prstGeom prst="rect">
            <a:avLst/>
          </a:prstGeom>
          <a:noFill/>
        </p:spPr>
      </p:pic>
      <p:pic>
        <p:nvPicPr>
          <p:cNvPr id="7" name="Picture 2"/>
          <p:cNvPicPr>
            <a:picLocks noChangeAspect="1" noChangeArrowheads="1"/>
          </p:cNvPicPr>
          <p:nvPr/>
        </p:nvPicPr>
        <p:blipFill>
          <a:blip r:embed="rId4" cstate="print"/>
          <a:srcRect/>
          <a:stretch>
            <a:fillRect/>
          </a:stretch>
        </p:blipFill>
        <p:spPr bwMode="auto">
          <a:xfrm>
            <a:off x="1571604" y="4143380"/>
            <a:ext cx="2500330" cy="1500198"/>
          </a:xfrm>
          <a:prstGeom prst="rect">
            <a:avLst/>
          </a:prstGeom>
          <a:noFill/>
          <a:ln w="9525">
            <a:noFill/>
            <a:miter lim="800000"/>
            <a:headEnd/>
            <a:tailEnd/>
          </a:ln>
          <a:effectLst/>
        </p:spPr>
      </p:pic>
      <p:pic>
        <p:nvPicPr>
          <p:cNvPr id="11267" name="Picture 3"/>
          <p:cNvPicPr>
            <a:picLocks noChangeAspect="1" noChangeArrowheads="1"/>
          </p:cNvPicPr>
          <p:nvPr/>
        </p:nvPicPr>
        <p:blipFill>
          <a:blip r:embed="rId5" cstate="print"/>
          <a:srcRect/>
          <a:stretch>
            <a:fillRect/>
          </a:stretch>
        </p:blipFill>
        <p:spPr bwMode="auto">
          <a:xfrm>
            <a:off x="1571604" y="1928802"/>
            <a:ext cx="1928826" cy="207170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06256168">
  <a:themeElements>
    <a:clrScheme name="ms_ppttraining_tp0625616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s_ppttraining_tp06256168">
      <a:majorFont>
        <a:latin typeface="Trebuchet MS"/>
        <a:ea typeface=""/>
        <a:cs typeface=""/>
      </a:majorFont>
      <a:minorFont>
        <a:latin typeface="Trebuchet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_ppttraining_tp0625616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s_ppttraining_tp0625616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s_ppttraining_tp0625616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s_ppttraining_tp0625616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s_ppttraining_tp0625616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s_ppttraining_tp0625616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s_ppttraining_tp0625616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06256168</Template>
  <TotalTime>1361</TotalTime>
  <Words>631</Words>
  <Application>Microsoft Office PowerPoint</Application>
  <PresentationFormat>Экран (4:3)</PresentationFormat>
  <Paragraphs>71</Paragraphs>
  <Slides>16</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06256168</vt:lpstr>
      <vt:lpstr>Музейная работа в  МБОУ «Гимназия №5»  имени героя Советского Союза Константина Павлюкова </vt:lpstr>
      <vt:lpstr>Профиль музея - военно-исторический, обусловлен специализацией музейного собрания и деятельности музея. Статус музея – музей образовательной организации </vt:lpstr>
      <vt:lpstr>   Фонды музея</vt:lpstr>
      <vt:lpstr>Музей Воинской славы в своей деятельности ставит следующие задачи:</vt:lpstr>
      <vt:lpstr>В музее представлены стационарные экспозиции по разделам:</vt:lpstr>
      <vt:lpstr>12 лет до 2020 года руководство музеем осуществляла Найденова Людмила Григорьевна. Эта работа была отмечена Грамотой администрации гимназии (2018 год), Грамотой Совета ветеранов Афганистана (2019 год), Грамотой Госдумы РФ (2017 год, вручена депутатом ГД  РФ Даниилом Бессарабовым).  В 2020-21 учебном году руководителем музея стала  учитель истории и обществознания Берус Наталья Александровна. </vt:lpstr>
      <vt:lpstr>    </vt:lpstr>
      <vt:lpstr>21 января – день Памяти героя Советского Союза Константина Григорьевича Павлюкова</vt:lpstr>
      <vt:lpstr>15 октября – День Памяти Михаила Безгинова</vt:lpstr>
      <vt:lpstr>Слайд 10</vt:lpstr>
      <vt:lpstr>Встречи с ветеранами</vt:lpstr>
      <vt:lpstr>Слайд 12</vt:lpstr>
      <vt:lpstr>Встречи с ветеранами  «Тебе, солдат Отечества» </vt:lpstr>
      <vt:lpstr>«Спасибо за Победу»</vt:lpstr>
      <vt:lpstr>Слайд 15</vt:lpstr>
      <vt:lpstr>Экскурсионная работа</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учебного курса</dc:title>
  <dc:creator>1</dc:creator>
  <cp:lastModifiedBy>музей</cp:lastModifiedBy>
  <cp:revision>182</cp:revision>
  <dcterms:created xsi:type="dcterms:W3CDTF">2011-11-10T17:13:55Z</dcterms:created>
  <dcterms:modified xsi:type="dcterms:W3CDTF">2024-03-06T07:54:40Z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1788409</vt:lpwstr>
  </property>
  <property fmtid="{D5CDD505-2E9C-101B-9397-08002B2CF9AE}" pid="3" name="NXPowerLiteSettings">
    <vt:lpwstr>F6000400038000</vt:lpwstr>
  </property>
  <property fmtid="{D5CDD505-2E9C-101B-9397-08002B2CF9AE}" pid="4" name="NXPowerLiteVersion">
    <vt:lpwstr>D4.3.1</vt:lpwstr>
  </property>
  <property fmtid="{D5CDD505-2E9C-101B-9397-08002B2CF9AE}" pid="5" name="_TemplateID">
    <vt:lpwstr>TC062561681049</vt:lpwstr>
  </property>
</Properties>
</file>